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6"/>
  </p:notesMasterIdLst>
  <p:sldIdLst>
    <p:sldId id="257" r:id="rId2"/>
    <p:sldId id="258" r:id="rId3"/>
    <p:sldId id="259" r:id="rId4"/>
    <p:sldId id="261" r:id="rId5"/>
    <p:sldId id="299" r:id="rId6"/>
    <p:sldId id="301" r:id="rId7"/>
    <p:sldId id="300" r:id="rId8"/>
    <p:sldId id="302" r:id="rId9"/>
    <p:sldId id="305" r:id="rId10"/>
    <p:sldId id="306" r:id="rId11"/>
    <p:sldId id="307" r:id="rId12"/>
    <p:sldId id="308" r:id="rId13"/>
    <p:sldId id="309" r:id="rId14"/>
    <p:sldId id="303" r:id="rId15"/>
    <p:sldId id="310" r:id="rId16"/>
    <p:sldId id="311" r:id="rId17"/>
    <p:sldId id="312" r:id="rId18"/>
    <p:sldId id="304" r:id="rId19"/>
    <p:sldId id="313" r:id="rId20"/>
    <p:sldId id="314" r:id="rId21"/>
    <p:sldId id="319" r:id="rId22"/>
    <p:sldId id="315" r:id="rId23"/>
    <p:sldId id="320" r:id="rId24"/>
    <p:sldId id="335" r:id="rId25"/>
    <p:sldId id="322" r:id="rId26"/>
    <p:sldId id="323" r:id="rId27"/>
    <p:sldId id="325" r:id="rId28"/>
    <p:sldId id="326" r:id="rId29"/>
    <p:sldId id="328" r:id="rId30"/>
    <p:sldId id="329" r:id="rId31"/>
    <p:sldId id="330" r:id="rId32"/>
    <p:sldId id="331" r:id="rId33"/>
    <p:sldId id="333" r:id="rId34"/>
    <p:sldId id="336"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8">
          <p15:clr>
            <a:srgbClr val="A4A3A4"/>
          </p15:clr>
        </p15:guide>
        <p15:guide id="2" pos="242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297" autoAdjust="0"/>
  </p:normalViewPr>
  <p:slideViewPr>
    <p:cSldViewPr snapToGrid="0" snapToObjects="1" showGuides="1">
      <p:cViewPr varScale="1">
        <p:scale>
          <a:sx n="71" d="100"/>
          <a:sy n="71" d="100"/>
        </p:scale>
        <p:origin x="1718" y="62"/>
      </p:cViewPr>
      <p:guideLst>
        <p:guide orient="horz" pos="2138"/>
        <p:guide pos="2426"/>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F81A58-1281-4F4B-A0CD-CFAB194D4125}" type="datetimeFigureOut">
              <a:rPr lang="en-GB" smtClean="0"/>
              <a:t>11/11/2025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F4E844-FFD3-4B8A-B3AB-E18E5A849B62}" type="slidenum">
              <a:rPr lang="en-GB" smtClean="0"/>
              <a:t>‹#›</a:t>
            </a:fld>
            <a:endParaRPr lang="en-GB"/>
          </a:p>
        </p:txBody>
      </p:sp>
    </p:spTree>
    <p:extLst>
      <p:ext uri="{BB962C8B-B14F-4D97-AF65-F5344CB8AC3E}">
        <p14:creationId xmlns:p14="http://schemas.microsoft.com/office/powerpoint/2010/main" val="3468784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This presentation</a:t>
            </a:r>
            <a:r>
              <a:rPr lang="en-IE" baseline="0" dirty="0"/>
              <a:t> focuses on scientific writing.</a:t>
            </a:r>
            <a:endParaRPr lang="en-US" dirty="0"/>
          </a:p>
        </p:txBody>
      </p:sp>
      <p:sp>
        <p:nvSpPr>
          <p:cNvPr id="4" name="Slide Number Placeholder 3"/>
          <p:cNvSpPr>
            <a:spLocks noGrp="1"/>
          </p:cNvSpPr>
          <p:nvPr>
            <p:ph type="sldNum" sz="quarter" idx="10"/>
          </p:nvPr>
        </p:nvSpPr>
        <p:spPr/>
        <p:txBody>
          <a:bodyPr/>
          <a:lstStyle/>
          <a:p>
            <a:fld id="{31F4E844-FFD3-4B8A-B3AB-E18E5A849B62}" type="slidenum">
              <a:rPr lang="en-GB" smtClean="0"/>
              <a:t>4</a:t>
            </a:fld>
            <a:endParaRPr lang="en-GB"/>
          </a:p>
        </p:txBody>
      </p:sp>
    </p:spTree>
    <p:extLst>
      <p:ext uri="{BB962C8B-B14F-4D97-AF65-F5344CB8AC3E}">
        <p14:creationId xmlns:p14="http://schemas.microsoft.com/office/powerpoint/2010/main" val="12602184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1F4E844-FFD3-4B8A-B3AB-E18E5A849B62}" type="slidenum">
              <a:rPr lang="en-GB" smtClean="0"/>
              <a:t>16</a:t>
            </a:fld>
            <a:endParaRPr lang="en-GB"/>
          </a:p>
        </p:txBody>
      </p:sp>
    </p:spTree>
    <p:extLst>
      <p:ext uri="{BB962C8B-B14F-4D97-AF65-F5344CB8AC3E}">
        <p14:creationId xmlns:p14="http://schemas.microsoft.com/office/powerpoint/2010/main" val="33709816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1F4E844-FFD3-4B8A-B3AB-E18E5A849B62}" type="slidenum">
              <a:rPr lang="en-GB" smtClean="0"/>
              <a:t>17</a:t>
            </a:fld>
            <a:endParaRPr lang="en-GB"/>
          </a:p>
        </p:txBody>
      </p:sp>
    </p:spTree>
    <p:extLst>
      <p:ext uri="{BB962C8B-B14F-4D97-AF65-F5344CB8AC3E}">
        <p14:creationId xmlns:p14="http://schemas.microsoft.com/office/powerpoint/2010/main" val="33709816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Its not about what you did or how</a:t>
            </a:r>
            <a:r>
              <a:rPr lang="en-IE" baseline="0" dirty="0"/>
              <a:t> you were involved in the research, it is about how the research was done. What was done, what steps were taken etc.</a:t>
            </a:r>
            <a:endParaRPr lang="en-US" dirty="0"/>
          </a:p>
        </p:txBody>
      </p:sp>
      <p:sp>
        <p:nvSpPr>
          <p:cNvPr id="4" name="Slide Number Placeholder 3"/>
          <p:cNvSpPr>
            <a:spLocks noGrp="1"/>
          </p:cNvSpPr>
          <p:nvPr>
            <p:ph type="sldNum" sz="quarter" idx="10"/>
          </p:nvPr>
        </p:nvSpPr>
        <p:spPr/>
        <p:txBody>
          <a:bodyPr/>
          <a:lstStyle/>
          <a:p>
            <a:fld id="{31F4E844-FFD3-4B8A-B3AB-E18E5A849B62}" type="slidenum">
              <a:rPr lang="en-GB" smtClean="0"/>
              <a:t>18</a:t>
            </a:fld>
            <a:endParaRPr lang="en-GB"/>
          </a:p>
        </p:txBody>
      </p:sp>
    </p:spTree>
    <p:extLst>
      <p:ext uri="{BB962C8B-B14F-4D97-AF65-F5344CB8AC3E}">
        <p14:creationId xmlns:p14="http://schemas.microsoft.com/office/powerpoint/2010/main" val="18384194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sz="1200" b="0" i="0"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1F4E844-FFD3-4B8A-B3AB-E18E5A849B62}" type="slidenum">
              <a:rPr lang="en-GB" smtClean="0"/>
              <a:t>19</a:t>
            </a:fld>
            <a:endParaRPr lang="en-GB"/>
          </a:p>
        </p:txBody>
      </p:sp>
    </p:spTree>
    <p:extLst>
      <p:ext uri="{BB962C8B-B14F-4D97-AF65-F5344CB8AC3E}">
        <p14:creationId xmlns:p14="http://schemas.microsoft.com/office/powerpoint/2010/main" val="33709816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sz="1200" b="0" i="0" kern="1200" dirty="0">
                <a:solidFill>
                  <a:schemeClr val="tx1"/>
                </a:solidFill>
                <a:effectLst/>
                <a:latin typeface="+mn-lt"/>
                <a:ea typeface="+mn-ea"/>
                <a:cs typeface="+mn-cs"/>
              </a:rPr>
              <a:t> Generally </a:t>
            </a:r>
            <a:r>
              <a:rPr lang="en-IE" sz="1200" b="0" i="0" kern="1200" dirty="0" err="1">
                <a:solidFill>
                  <a:schemeClr val="tx1"/>
                </a:solidFill>
                <a:effectLst/>
                <a:latin typeface="+mn-lt"/>
                <a:ea typeface="+mn-ea"/>
                <a:cs typeface="+mn-cs"/>
              </a:rPr>
              <a:t>tallking</a:t>
            </a:r>
            <a:r>
              <a:rPr lang="en-IE" sz="1200" b="0" i="0" kern="1200" baseline="0" dirty="0">
                <a:solidFill>
                  <a:schemeClr val="tx1"/>
                </a:solidFill>
                <a:effectLst/>
                <a:latin typeface="+mn-lt"/>
                <a:ea typeface="+mn-ea"/>
                <a:cs typeface="+mn-cs"/>
              </a:rPr>
              <a:t> here about your results/</a:t>
            </a:r>
            <a:r>
              <a:rPr lang="en-IE" sz="1200" b="0" i="0" kern="1200" baseline="0" dirty="0" err="1">
                <a:solidFill>
                  <a:schemeClr val="tx1"/>
                </a:solidFill>
                <a:effectLst/>
                <a:latin typeface="+mn-lt"/>
                <a:ea typeface="+mn-ea"/>
                <a:cs typeface="+mn-cs"/>
              </a:rPr>
              <a:t>discusion</a:t>
            </a:r>
            <a:r>
              <a:rPr lang="en-IE" sz="1200" b="0" i="0" kern="1200" baseline="0" dirty="0">
                <a:solidFill>
                  <a:schemeClr val="tx1"/>
                </a:solidFill>
                <a:effectLst/>
                <a:latin typeface="+mn-lt"/>
                <a:ea typeface="+mn-ea"/>
                <a:cs typeface="+mn-cs"/>
              </a:rPr>
              <a:t> section. </a:t>
            </a:r>
            <a:r>
              <a:rPr lang="en-IE" b="0" dirty="0"/>
              <a:t>Assess the generality of the available data before you commit to an overly general conclusion.</a:t>
            </a:r>
          </a:p>
          <a:p>
            <a:pPr marL="0" marR="0" indent="0" algn="l" defTabSz="914400" rtl="0" eaLnBrk="1" fontAlgn="auto" latinLnBrk="0" hangingPunct="1">
              <a:lnSpc>
                <a:spcPct val="100000"/>
              </a:lnSpc>
              <a:spcBef>
                <a:spcPts val="0"/>
              </a:spcBef>
              <a:spcAft>
                <a:spcPts val="0"/>
              </a:spcAft>
              <a:buClrTx/>
              <a:buSzTx/>
              <a:buFontTx/>
              <a:buNone/>
              <a:tabLst/>
              <a:defRPr/>
            </a:pPr>
            <a:r>
              <a:rPr lang="en-IE" sz="1200" b="0" i="0" kern="1200" dirty="0">
                <a:solidFill>
                  <a:schemeClr val="tx1"/>
                </a:solidFill>
                <a:effectLst/>
                <a:latin typeface="+mn-lt"/>
                <a:ea typeface="+mn-ea"/>
                <a:cs typeface="+mn-cs"/>
              </a:rPr>
              <a:t>The Writing </a:t>
            </a:r>
            <a:r>
              <a:rPr lang="en-IE" sz="1200" b="0" i="0" kern="1200" dirty="0" err="1">
                <a:solidFill>
                  <a:schemeClr val="tx1"/>
                </a:solidFill>
                <a:effectLst/>
                <a:latin typeface="+mn-lt"/>
                <a:ea typeface="+mn-ea"/>
                <a:cs typeface="+mn-cs"/>
              </a:rPr>
              <a:t>Center</a:t>
            </a:r>
            <a:r>
              <a:rPr lang="en-IE" sz="1200" b="0" i="0" kern="1200" dirty="0">
                <a:solidFill>
                  <a:schemeClr val="tx1"/>
                </a:solidFill>
                <a:effectLst/>
                <a:latin typeface="+mn-lt"/>
                <a:ea typeface="+mn-ea"/>
                <a:cs typeface="+mn-cs"/>
              </a:rPr>
              <a:t>, University of North Carolina at Chapel Hill http://writingcenter.unc.edu/handouts/sciences/</a:t>
            </a:r>
            <a:endParaRPr lang="en-IE" b="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1F4E844-FFD3-4B8A-B3AB-E18E5A849B62}" type="slidenum">
              <a:rPr lang="en-GB" smtClean="0"/>
              <a:t>20</a:t>
            </a:fld>
            <a:endParaRPr lang="en-GB"/>
          </a:p>
        </p:txBody>
      </p:sp>
    </p:spTree>
    <p:extLst>
      <p:ext uri="{BB962C8B-B14F-4D97-AF65-F5344CB8AC3E}">
        <p14:creationId xmlns:p14="http://schemas.microsoft.com/office/powerpoint/2010/main" val="33709816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1F4E844-FFD3-4B8A-B3AB-E18E5A849B62}" type="slidenum">
              <a:rPr lang="en-GB" smtClean="0"/>
              <a:t>25</a:t>
            </a:fld>
            <a:endParaRPr lang="en-GB"/>
          </a:p>
        </p:txBody>
      </p:sp>
    </p:spTree>
    <p:extLst>
      <p:ext uri="{BB962C8B-B14F-4D97-AF65-F5344CB8AC3E}">
        <p14:creationId xmlns:p14="http://schemas.microsoft.com/office/powerpoint/2010/main" val="4144373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What is expected from</a:t>
            </a:r>
            <a:r>
              <a:rPr lang="en-IE" baseline="0" dirty="0"/>
              <a:t> scientific writing..</a:t>
            </a:r>
            <a:endParaRPr lang="en-US" dirty="0"/>
          </a:p>
        </p:txBody>
      </p:sp>
      <p:sp>
        <p:nvSpPr>
          <p:cNvPr id="4" name="Slide Number Placeholder 3"/>
          <p:cNvSpPr>
            <a:spLocks noGrp="1"/>
          </p:cNvSpPr>
          <p:nvPr>
            <p:ph type="sldNum" sz="quarter" idx="10"/>
          </p:nvPr>
        </p:nvSpPr>
        <p:spPr/>
        <p:txBody>
          <a:bodyPr/>
          <a:lstStyle/>
          <a:p>
            <a:fld id="{31F4E844-FFD3-4B8A-B3AB-E18E5A849B62}" type="slidenum">
              <a:rPr lang="en-GB" smtClean="0"/>
              <a:t>7</a:t>
            </a:fld>
            <a:endParaRPr lang="en-GB"/>
          </a:p>
        </p:txBody>
      </p:sp>
    </p:spTree>
    <p:extLst>
      <p:ext uri="{BB962C8B-B14F-4D97-AF65-F5344CB8AC3E}">
        <p14:creationId xmlns:p14="http://schemas.microsoft.com/office/powerpoint/2010/main" val="17494148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The 4 steps</a:t>
            </a:r>
            <a:r>
              <a:rPr lang="en-IE" baseline="0" dirty="0"/>
              <a:t> that achieve precision in scientific writing are 1-4</a:t>
            </a:r>
            <a:endParaRPr lang="en-US" dirty="0"/>
          </a:p>
        </p:txBody>
      </p:sp>
      <p:sp>
        <p:nvSpPr>
          <p:cNvPr id="4" name="Slide Number Placeholder 3"/>
          <p:cNvSpPr>
            <a:spLocks noGrp="1"/>
          </p:cNvSpPr>
          <p:nvPr>
            <p:ph type="sldNum" sz="quarter" idx="10"/>
          </p:nvPr>
        </p:nvSpPr>
        <p:spPr/>
        <p:txBody>
          <a:bodyPr/>
          <a:lstStyle/>
          <a:p>
            <a:fld id="{31F4E844-FFD3-4B8A-B3AB-E18E5A849B62}" type="slidenum">
              <a:rPr lang="en-GB" smtClean="0"/>
              <a:t>8</a:t>
            </a:fld>
            <a:endParaRPr lang="en-GB"/>
          </a:p>
        </p:txBody>
      </p:sp>
    </p:spTree>
    <p:extLst>
      <p:ext uri="{BB962C8B-B14F-4D97-AF65-F5344CB8AC3E}">
        <p14:creationId xmlns:p14="http://schemas.microsoft.com/office/powerpoint/2010/main" val="11392233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Письмо следственного характера</a:t>
            </a:r>
            <a:r>
              <a:rPr lang="en-US" dirty="0" smtClean="0"/>
              <a:t> </a:t>
            </a:r>
            <a:r>
              <a:rPr lang="en-US" dirty="0" err="1" smtClean="0"/>
              <a:t>vs</a:t>
            </a:r>
            <a:r>
              <a:rPr lang="en-US" dirty="0" smtClean="0"/>
              <a:t> </a:t>
            </a:r>
            <a:r>
              <a:rPr lang="ru-RU" dirty="0" smtClean="0"/>
              <a:t>Написание материалов исследовательского характера</a:t>
            </a:r>
            <a:endParaRPr lang="ru-RU" dirty="0"/>
          </a:p>
        </p:txBody>
      </p:sp>
      <p:sp>
        <p:nvSpPr>
          <p:cNvPr id="4" name="Номер слайда 3"/>
          <p:cNvSpPr>
            <a:spLocks noGrp="1"/>
          </p:cNvSpPr>
          <p:nvPr>
            <p:ph type="sldNum" sz="quarter" idx="10"/>
          </p:nvPr>
        </p:nvSpPr>
        <p:spPr/>
        <p:txBody>
          <a:bodyPr/>
          <a:lstStyle/>
          <a:p>
            <a:fld id="{31F4E844-FFD3-4B8A-B3AB-E18E5A849B62}" type="slidenum">
              <a:rPr lang="en-GB" smtClean="0"/>
              <a:t>10</a:t>
            </a:fld>
            <a:endParaRPr lang="en-GB"/>
          </a:p>
        </p:txBody>
      </p:sp>
    </p:spTree>
    <p:extLst>
      <p:ext uri="{BB962C8B-B14F-4D97-AF65-F5344CB8AC3E}">
        <p14:creationId xmlns:p14="http://schemas.microsoft.com/office/powerpoint/2010/main" val="5463002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Use this webpage for 3.</a:t>
            </a:r>
            <a:r>
              <a:rPr lang="en-IE" baseline="0" dirty="0"/>
              <a:t> level of detail and 4. quantify</a:t>
            </a:r>
          </a:p>
          <a:p>
            <a:r>
              <a:rPr lang="en-US" dirty="0"/>
              <a:t>http://writingcenter.unc.edu/handouts/sciences/</a:t>
            </a:r>
          </a:p>
        </p:txBody>
      </p:sp>
      <p:sp>
        <p:nvSpPr>
          <p:cNvPr id="4" name="Slide Number Placeholder 3"/>
          <p:cNvSpPr>
            <a:spLocks noGrp="1"/>
          </p:cNvSpPr>
          <p:nvPr>
            <p:ph type="sldNum" sz="quarter" idx="10"/>
          </p:nvPr>
        </p:nvSpPr>
        <p:spPr/>
        <p:txBody>
          <a:bodyPr/>
          <a:lstStyle/>
          <a:p>
            <a:fld id="{31F4E844-FFD3-4B8A-B3AB-E18E5A849B62}" type="slidenum">
              <a:rPr lang="en-GB" smtClean="0"/>
              <a:t>11</a:t>
            </a:fld>
            <a:endParaRPr lang="en-GB"/>
          </a:p>
        </p:txBody>
      </p:sp>
    </p:spTree>
    <p:extLst>
      <p:ext uri="{BB962C8B-B14F-4D97-AF65-F5344CB8AC3E}">
        <p14:creationId xmlns:p14="http://schemas.microsoft.com/office/powerpoint/2010/main" val="5600027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b="0" dirty="0"/>
              <a:t>The reader should be able to easily follow your introduction, methodology, results, and logic without being distracted by irrelevant facts and descriptions. Keep introductions on point.</a:t>
            </a:r>
          </a:p>
          <a:p>
            <a:endParaRPr lang="en-US" dirty="0"/>
          </a:p>
        </p:txBody>
      </p:sp>
      <p:sp>
        <p:nvSpPr>
          <p:cNvPr id="4" name="Slide Number Placeholder 3"/>
          <p:cNvSpPr>
            <a:spLocks noGrp="1"/>
          </p:cNvSpPr>
          <p:nvPr>
            <p:ph type="sldNum" sz="quarter" idx="10"/>
          </p:nvPr>
        </p:nvSpPr>
        <p:spPr/>
        <p:txBody>
          <a:bodyPr/>
          <a:lstStyle/>
          <a:p>
            <a:fld id="{31F4E844-FFD3-4B8A-B3AB-E18E5A849B62}" type="slidenum">
              <a:rPr lang="en-GB" smtClean="0"/>
              <a:t>12</a:t>
            </a:fld>
            <a:endParaRPr lang="en-GB"/>
          </a:p>
        </p:txBody>
      </p:sp>
    </p:spTree>
    <p:extLst>
      <p:ext uri="{BB962C8B-B14F-4D97-AF65-F5344CB8AC3E}">
        <p14:creationId xmlns:p14="http://schemas.microsoft.com/office/powerpoint/2010/main" val="5600027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http://writingcenter.unc.edu/handouts/sciences/</a:t>
            </a:r>
          </a:p>
        </p:txBody>
      </p:sp>
      <p:sp>
        <p:nvSpPr>
          <p:cNvPr id="4" name="Slide Number Placeholder 3"/>
          <p:cNvSpPr>
            <a:spLocks noGrp="1"/>
          </p:cNvSpPr>
          <p:nvPr>
            <p:ph type="sldNum" sz="quarter" idx="10"/>
          </p:nvPr>
        </p:nvSpPr>
        <p:spPr/>
        <p:txBody>
          <a:bodyPr/>
          <a:lstStyle/>
          <a:p>
            <a:fld id="{31F4E844-FFD3-4B8A-B3AB-E18E5A849B62}" type="slidenum">
              <a:rPr lang="en-GB" smtClean="0"/>
              <a:t>13</a:t>
            </a:fld>
            <a:endParaRPr lang="en-GB"/>
          </a:p>
        </p:txBody>
      </p:sp>
    </p:spTree>
    <p:extLst>
      <p:ext uri="{BB962C8B-B14F-4D97-AF65-F5344CB8AC3E}">
        <p14:creationId xmlns:p14="http://schemas.microsoft.com/office/powerpoint/2010/main" val="5600027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sz="1200" kern="1200" dirty="0">
                <a:solidFill>
                  <a:schemeClr val="tx1"/>
                </a:solidFill>
                <a:effectLst/>
                <a:latin typeface="+mn-lt"/>
                <a:ea typeface="+mn-ea"/>
                <a:cs typeface="+mn-cs"/>
              </a:rPr>
              <a:t>You must be aware if how your scientific writing comes across. It should</a:t>
            </a:r>
            <a:r>
              <a:rPr lang="en-IE" sz="1200" kern="1200" baseline="0" dirty="0">
                <a:solidFill>
                  <a:schemeClr val="tx1"/>
                </a:solidFill>
                <a:effectLst/>
                <a:latin typeface="+mn-lt"/>
                <a:ea typeface="+mn-ea"/>
                <a:cs typeface="+mn-cs"/>
              </a:rPr>
              <a:t> be simple and clear, providing clarity to your reader as to what your research/report is about. Assume that the person does not know what you are talking about!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1F4E844-FFD3-4B8A-B3AB-E18E5A849B62}" type="slidenum">
              <a:rPr lang="en-GB" smtClean="0"/>
              <a:t>14</a:t>
            </a:fld>
            <a:endParaRPr lang="en-GB"/>
          </a:p>
        </p:txBody>
      </p:sp>
    </p:spTree>
    <p:extLst>
      <p:ext uri="{BB962C8B-B14F-4D97-AF65-F5344CB8AC3E}">
        <p14:creationId xmlns:p14="http://schemas.microsoft.com/office/powerpoint/2010/main" val="33709816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1F4E844-FFD3-4B8A-B3AB-E18E5A849B62}" type="slidenum">
              <a:rPr lang="en-GB" smtClean="0"/>
              <a:t>15</a:t>
            </a:fld>
            <a:endParaRPr lang="en-GB"/>
          </a:p>
        </p:txBody>
      </p:sp>
    </p:spTree>
    <p:extLst>
      <p:ext uri="{BB962C8B-B14F-4D97-AF65-F5344CB8AC3E}">
        <p14:creationId xmlns:p14="http://schemas.microsoft.com/office/powerpoint/2010/main" val="33709816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U&amp;">
    <p:spTree>
      <p:nvGrpSpPr>
        <p:cNvPr id="1" name=""/>
        <p:cNvGrpSpPr/>
        <p:nvPr/>
      </p:nvGrpSpPr>
      <p:grpSpPr>
        <a:xfrm>
          <a:off x="0" y="0"/>
          <a:ext cx="0" cy="0"/>
          <a:chOff x="0" y="0"/>
          <a:chExt cx="0" cy="0"/>
        </a:xfrm>
      </p:grpSpPr>
      <p:pic>
        <p:nvPicPr>
          <p:cNvPr id="3" name="Picture 2" descr="U&amp;.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37878" y="1965446"/>
            <a:ext cx="5066458" cy="2873864"/>
          </a:xfrm>
          <a:prstGeom prst="rect">
            <a:avLst/>
          </a:prstGeom>
        </p:spPr>
      </p:pic>
    </p:spTree>
    <p:extLst>
      <p:ext uri="{BB962C8B-B14F-4D97-AF65-F5344CB8AC3E}">
        <p14:creationId xmlns:p14="http://schemas.microsoft.com/office/powerpoint/2010/main" val="2120759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resentation title">
    <p:spTree>
      <p:nvGrpSpPr>
        <p:cNvPr id="1" name=""/>
        <p:cNvGrpSpPr/>
        <p:nvPr/>
      </p:nvGrpSpPr>
      <p:grpSpPr>
        <a:xfrm>
          <a:off x="0" y="0"/>
          <a:ext cx="0" cy="0"/>
          <a:chOff x="0" y="0"/>
          <a:chExt cx="0" cy="0"/>
        </a:xfrm>
      </p:grpSpPr>
      <p:sp>
        <p:nvSpPr>
          <p:cNvPr id="3" name="Text Placeholder 9"/>
          <p:cNvSpPr>
            <a:spLocks noGrp="1"/>
          </p:cNvSpPr>
          <p:nvPr>
            <p:ph type="body" sz="quarter" idx="10" hasCustomPrompt="1"/>
          </p:nvPr>
        </p:nvSpPr>
        <p:spPr>
          <a:xfrm>
            <a:off x="696148" y="1373481"/>
            <a:ext cx="6350000" cy="4929482"/>
          </a:xfrm>
        </p:spPr>
        <p:txBody>
          <a:bodyPr>
            <a:normAutofit/>
          </a:bodyPr>
          <a:lstStyle>
            <a:lvl1pPr>
              <a:defRPr sz="6200" b="0" i="0" spc="-150">
                <a:solidFill>
                  <a:srgbClr val="000000"/>
                </a:solidFill>
                <a:latin typeface="Arial Black"/>
              </a:defRPr>
            </a:lvl1pPr>
            <a:lvl2pPr>
              <a:defRPr b="1"/>
            </a:lvl2pPr>
            <a:lvl3pPr>
              <a:defRPr b="1"/>
            </a:lvl3pPr>
            <a:lvl4pPr>
              <a:defRPr b="1"/>
            </a:lvl4pPr>
            <a:lvl5pPr>
              <a:defRPr b="1"/>
            </a:lvl5pPr>
          </a:lstStyle>
          <a:p>
            <a:pPr lvl="0"/>
            <a:r>
              <a:rPr lang="en-US" dirty="0"/>
              <a:t>Presentation title here</a:t>
            </a:r>
          </a:p>
        </p:txBody>
      </p:sp>
    </p:spTree>
    <p:extLst>
      <p:ext uri="{BB962C8B-B14F-4D97-AF65-F5344CB8AC3E}">
        <p14:creationId xmlns:p14="http://schemas.microsoft.com/office/powerpoint/2010/main" val="597858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ody copy ">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696148" y="1373481"/>
            <a:ext cx="6350000" cy="4929482"/>
          </a:xfrm>
        </p:spPr>
        <p:txBody>
          <a:bodyPr>
            <a:normAutofit/>
          </a:bodyPr>
          <a:lstStyle>
            <a:lvl1pPr>
              <a:defRPr sz="3400" b="0">
                <a:solidFill>
                  <a:srgbClr val="000000"/>
                </a:solidFill>
                <a:latin typeface="Arial Black"/>
                <a:cs typeface="Arial Black"/>
              </a:defRPr>
            </a:lvl1pPr>
            <a:lvl2pPr>
              <a:defRPr b="1"/>
            </a:lvl2pPr>
            <a:lvl3pPr>
              <a:defRPr b="1"/>
            </a:lvl3pPr>
            <a:lvl4pPr>
              <a:defRPr b="1"/>
            </a:lvl4pPr>
            <a:lvl5pPr>
              <a:defRPr b="1"/>
            </a:lvl5pPr>
          </a:lstStyle>
          <a:p>
            <a:pPr lvl="0"/>
            <a:r>
              <a:rPr lang="en-US" dirty="0"/>
              <a:t>Space information out appropriately – use multiple pages to spread out your content, giving it plenty of room to breath.</a:t>
            </a:r>
          </a:p>
        </p:txBody>
      </p:sp>
    </p:spTree>
    <p:extLst>
      <p:ext uri="{BB962C8B-B14F-4D97-AF65-F5344CB8AC3E}">
        <p14:creationId xmlns:p14="http://schemas.microsoft.com/office/powerpoint/2010/main" val="2032169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ody copy with title">
    <p:spTree>
      <p:nvGrpSpPr>
        <p:cNvPr id="1" name=""/>
        <p:cNvGrpSpPr/>
        <p:nvPr/>
      </p:nvGrpSpPr>
      <p:grpSpPr>
        <a:xfrm>
          <a:off x="0" y="0"/>
          <a:ext cx="0" cy="0"/>
          <a:chOff x="0" y="0"/>
          <a:chExt cx="0" cy="0"/>
        </a:xfrm>
      </p:grpSpPr>
      <p:sp>
        <p:nvSpPr>
          <p:cNvPr id="3" name="Text Placeholder 9"/>
          <p:cNvSpPr>
            <a:spLocks noGrp="1"/>
          </p:cNvSpPr>
          <p:nvPr>
            <p:ph type="body" sz="quarter" idx="10" hasCustomPrompt="1"/>
          </p:nvPr>
        </p:nvSpPr>
        <p:spPr>
          <a:xfrm>
            <a:off x="696147" y="593326"/>
            <a:ext cx="6441989" cy="780156"/>
          </a:xfrm>
        </p:spPr>
        <p:txBody>
          <a:bodyPr>
            <a:normAutofit/>
          </a:bodyPr>
          <a:lstStyle>
            <a:lvl1pPr>
              <a:defRPr lang="en-US" sz="4000" b="1" i="0" smtClean="0">
                <a:effectLst/>
              </a:defRPr>
            </a:lvl1pPr>
            <a:lvl2pPr>
              <a:defRPr b="1"/>
            </a:lvl2pPr>
            <a:lvl3pPr>
              <a:defRPr b="1"/>
            </a:lvl3pPr>
            <a:lvl4pPr>
              <a:defRPr b="1"/>
            </a:lvl4pPr>
            <a:lvl5pPr>
              <a:defRPr b="1"/>
            </a:lvl5pPr>
          </a:lstStyle>
          <a:p>
            <a:r>
              <a:rPr lang="en-US" dirty="0">
                <a:effectLst/>
              </a:rPr>
              <a:t>Page title here</a:t>
            </a:r>
          </a:p>
        </p:txBody>
      </p:sp>
      <p:sp>
        <p:nvSpPr>
          <p:cNvPr id="6" name="Text Placeholder 9"/>
          <p:cNvSpPr>
            <a:spLocks noGrp="1"/>
          </p:cNvSpPr>
          <p:nvPr>
            <p:ph type="body" sz="quarter" idx="11" hasCustomPrompt="1"/>
          </p:nvPr>
        </p:nvSpPr>
        <p:spPr>
          <a:xfrm>
            <a:off x="696148" y="1705809"/>
            <a:ext cx="6350000" cy="4597154"/>
          </a:xfrm>
        </p:spPr>
        <p:txBody>
          <a:bodyPr>
            <a:normAutofit/>
          </a:bodyPr>
          <a:lstStyle>
            <a:lvl1pPr>
              <a:defRPr sz="1800" b="1">
                <a:solidFill>
                  <a:srgbClr val="000000"/>
                </a:solidFill>
                <a:latin typeface="+mn-lt"/>
                <a:cs typeface="Arial Black"/>
              </a:defRPr>
            </a:lvl1pPr>
            <a:lvl2pPr>
              <a:defRPr b="1"/>
            </a:lvl2pPr>
            <a:lvl3pPr>
              <a:defRPr b="1"/>
            </a:lvl3pPr>
            <a:lvl4pPr>
              <a:defRPr b="1"/>
            </a:lvl4pPr>
            <a:lvl5pPr>
              <a:defRPr b="1"/>
            </a:lvl5pPr>
          </a:lstStyle>
          <a:p>
            <a:pPr lvl="0"/>
            <a:r>
              <a:rPr lang="en-US" dirty="0"/>
              <a:t>•	This is where main body copy or bullets go. </a:t>
            </a:r>
          </a:p>
          <a:p>
            <a:pPr lvl="0"/>
            <a:endParaRPr lang="en-US" dirty="0"/>
          </a:p>
          <a:p>
            <a:pPr lvl="0"/>
            <a:r>
              <a:rPr lang="en-US" dirty="0"/>
              <a:t>•	This slide also shows the chosen animation style 	for groups of information. </a:t>
            </a:r>
          </a:p>
          <a:p>
            <a:pPr lvl="0"/>
            <a:endParaRPr lang="en-US" dirty="0"/>
          </a:p>
          <a:p>
            <a:pPr lvl="0"/>
            <a:r>
              <a:rPr lang="en-US" dirty="0"/>
              <a:t>•	You can also use bold for subtitles </a:t>
            </a:r>
          </a:p>
          <a:p>
            <a:pPr lvl="0"/>
            <a:endParaRPr lang="en-US" dirty="0"/>
          </a:p>
          <a:p>
            <a:pPr lvl="0"/>
            <a:r>
              <a:rPr lang="en-US" dirty="0"/>
              <a:t>•	Or, you can choose to highlight specific words, 	within your slide information. </a:t>
            </a:r>
          </a:p>
          <a:p>
            <a:pPr lvl="0"/>
            <a:endParaRPr lang="en-US" dirty="0"/>
          </a:p>
          <a:p>
            <a:pPr lvl="0"/>
            <a:r>
              <a:rPr lang="en-US" dirty="0"/>
              <a:t>•	Space information out appropriately – use multiple 	pages to spread out your content, giving 	it plenty 	of room to breath. </a:t>
            </a:r>
          </a:p>
        </p:txBody>
      </p:sp>
    </p:spTree>
    <p:extLst>
      <p:ext uri="{BB962C8B-B14F-4D97-AF65-F5344CB8AC3E}">
        <p14:creationId xmlns:p14="http://schemas.microsoft.com/office/powerpoint/2010/main" val="40768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D8BD707-D9CF-40AE-B4C6-C98DA3205C09}" type="datetimeFigureOut">
              <a:rPr lang="en-US" smtClean="0"/>
              <a:pPr/>
              <a:t>11/11/2025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73281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descr="DCU_SS&amp;D_Grey BG.jpg"/>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351369" y="346073"/>
            <a:ext cx="7114564" cy="6210890"/>
          </a:xfrm>
          <a:prstGeom prst="rect">
            <a:avLst/>
          </a:prstGeom>
        </p:spPr>
      </p:pic>
      <p:sp>
        <p:nvSpPr>
          <p:cNvPr id="3" name="Text Placeholder 2"/>
          <p:cNvSpPr>
            <a:spLocks noGrp="1"/>
          </p:cNvSpPr>
          <p:nvPr>
            <p:ph type="body" idx="1"/>
          </p:nvPr>
        </p:nvSpPr>
        <p:spPr>
          <a:xfrm>
            <a:off x="724369" y="1420519"/>
            <a:ext cx="6406446" cy="4901259"/>
          </a:xfrm>
          <a:prstGeom prst="rect">
            <a:avLst/>
          </a:prstGeom>
        </p:spPr>
        <p:txBody>
          <a:bodyPr vert="horz" lIns="91440" tIns="45720" rIns="91440" bIns="45720" rtlCol="0">
            <a:normAutofit/>
          </a:bodyPr>
          <a:lstStyle/>
          <a:p>
            <a:pPr lvl="0"/>
            <a:endParaRPr lang="en-US" dirty="0"/>
          </a:p>
        </p:txBody>
      </p:sp>
      <p:pic>
        <p:nvPicPr>
          <p:cNvPr id="5" name="Picture 4" descr="Bottom_Shapes.png"/>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5269620" y="5209973"/>
            <a:ext cx="4028875" cy="1676248"/>
          </a:xfrm>
          <a:prstGeom prst="rect">
            <a:avLst/>
          </a:prstGeom>
        </p:spPr>
      </p:pic>
      <p:pic>
        <p:nvPicPr>
          <p:cNvPr id="2" name="Picture 1" descr="DCU_SS&amp;D_COL0TOP-01.jpg"/>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7465933" y="1"/>
            <a:ext cx="1693805" cy="3956538"/>
          </a:xfrm>
          <a:prstGeom prst="rect">
            <a:avLst/>
          </a:prstGeom>
        </p:spPr>
      </p:pic>
    </p:spTree>
    <p:extLst>
      <p:ext uri="{BB962C8B-B14F-4D97-AF65-F5344CB8AC3E}">
        <p14:creationId xmlns:p14="http://schemas.microsoft.com/office/powerpoint/2010/main" val="1589715271"/>
      </p:ext>
    </p:extLst>
  </p:cSld>
  <p:clrMap bg1="lt1" tx1="dk1" bg2="lt2" tx2="dk2" accent1="accent1" accent2="accent2" accent3="accent3" accent4="accent4" accent5="accent5" accent6="accent6" hlink="hlink" folHlink="folHlink"/>
  <p:sldLayoutIdLst>
    <p:sldLayoutId id="2147483652" r:id="rId1"/>
    <p:sldLayoutId id="2147483650" r:id="rId2"/>
    <p:sldLayoutId id="2147483649" r:id="rId3"/>
    <p:sldLayoutId id="2147483651" r:id="rId4"/>
    <p:sldLayoutId id="2147483653"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0" indent="0" algn="l" defTabSz="457200" rtl="0" eaLnBrk="1" latinLnBrk="0" hangingPunct="1">
        <a:spcBef>
          <a:spcPct val="20000"/>
        </a:spcBef>
        <a:buFont typeface="Arial"/>
        <a:buNone/>
        <a:defRPr sz="3600" b="1" kern="1200">
          <a:solidFill>
            <a:srgbClr val="000000"/>
          </a:solidFill>
          <a:latin typeface="+mj-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hyperlink" Target="http://cbc.arizona.edu/sites/default/files/marc/Sci-Writing.pdf" TargetMode="External"/><Relationship Id="rId7" Type="http://schemas.openxmlformats.org/officeDocument/2006/relationships/hyperlink" Target="http://www.sci.sdsu.edu/~smaloy/MicrobialGenetics/topics/scientific-writing.pdf" TargetMode="External"/><Relationship Id="rId2" Type="http://schemas.openxmlformats.org/officeDocument/2006/relationships/hyperlink" Target="http://www.americanscientist.org/issues/pub/the-science-of-scientific-writing/1" TargetMode="External"/><Relationship Id="rId1" Type="http://schemas.openxmlformats.org/officeDocument/2006/relationships/slideLayout" Target="../slideLayouts/slideLayout4.xml"/><Relationship Id="rId6" Type="http://schemas.openxmlformats.org/officeDocument/2006/relationships/hyperlink" Target="http://abacus.bates.edu/~ganderso/biology/resources/writing/HTWgeneral.html" TargetMode="External"/><Relationship Id="rId5" Type="http://schemas.openxmlformats.org/officeDocument/2006/relationships/hyperlink" Target="http://writingcenter.unc.edu/handouts/sciences" TargetMode="External"/><Relationship Id="rId4" Type="http://schemas.openxmlformats.org/officeDocument/2006/relationships/hyperlink" Target="http://writing.colostate.edu/guides/guide.cfm?guideid=83"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14399" y="414718"/>
            <a:ext cx="5961413" cy="2308324"/>
          </a:xfrm>
          <a:prstGeom prst="rect">
            <a:avLst/>
          </a:prstGeom>
          <a:noFill/>
        </p:spPr>
        <p:txBody>
          <a:bodyPr wrap="square" rtlCol="0">
            <a:spAutoFit/>
          </a:bodyPr>
          <a:lstStyle/>
          <a:p>
            <a:pPr algn="ctr"/>
            <a:r>
              <a:rPr lang="en-US" altLang="ru-RU" sz="2000" dirty="0"/>
              <a:t>Al-</a:t>
            </a:r>
            <a:r>
              <a:rPr lang="en-US" altLang="ru-RU" sz="2000" dirty="0" err="1"/>
              <a:t>Farabi</a:t>
            </a:r>
            <a:r>
              <a:rPr lang="en-US" altLang="ru-RU" sz="2000" dirty="0"/>
              <a:t> Kazakh National University</a:t>
            </a:r>
            <a:br>
              <a:rPr lang="en-US" altLang="ru-RU" sz="2000" dirty="0"/>
            </a:br>
            <a:r>
              <a:rPr lang="en-US" altLang="ru-RU" sz="2000" dirty="0"/>
              <a:t>Organization and Planning Scientific </a:t>
            </a:r>
            <a:r>
              <a:rPr lang="en-US" altLang="ru-RU" sz="2000" dirty="0" smtClean="0"/>
              <a:t>Research</a:t>
            </a:r>
            <a:r>
              <a:rPr lang="en-US" altLang="ru-RU" sz="2000" dirty="0"/>
              <a:t/>
            </a:r>
            <a:br>
              <a:rPr lang="en-US" altLang="ru-RU" sz="2000" dirty="0"/>
            </a:br>
            <a:r>
              <a:rPr lang="en-US" altLang="ru-RU" sz="2000" dirty="0"/>
              <a:t>Lecture </a:t>
            </a:r>
            <a:r>
              <a:rPr lang="en-US" altLang="ru-RU" sz="2000" dirty="0"/>
              <a:t>#</a:t>
            </a:r>
            <a:r>
              <a:rPr lang="en-US" altLang="ru-RU" sz="2000" dirty="0" smtClean="0"/>
              <a:t>6</a:t>
            </a:r>
            <a:endParaRPr lang="en-US" altLang="ru-RU" sz="2000" dirty="0"/>
          </a:p>
          <a:p>
            <a:pPr algn="ctr"/>
            <a:r>
              <a:rPr lang="en-US" altLang="ru-RU" sz="2000" dirty="0"/>
              <a:t/>
            </a:r>
            <a:br>
              <a:rPr lang="en-US" altLang="ru-RU" sz="2000" dirty="0"/>
            </a:br>
            <a:r>
              <a:rPr lang="en-US" sz="3200" b="1" dirty="0"/>
              <a:t>Language and style. </a:t>
            </a:r>
            <a:r>
              <a:rPr lang="en-GB" sz="3200" b="1" dirty="0">
                <a:solidFill>
                  <a:srgbClr val="000000"/>
                </a:solidFill>
                <a:latin typeface="Arial" panose="020B0604020202020204" pitchFamily="34" charset="0"/>
                <a:cs typeface="Arial" panose="020B0604020202020204" pitchFamily="34" charset="0"/>
              </a:rPr>
              <a:t>Scientific Writing</a:t>
            </a:r>
            <a:endParaRPr lang="en-GB" sz="5400" b="1" dirty="0">
              <a:solidFill>
                <a:srgbClr val="000000"/>
              </a:solidFill>
              <a:latin typeface="Arial" panose="020B0604020202020204" pitchFamily="34" charset="0"/>
              <a:cs typeface="Arial" panose="020B0604020202020204" pitchFamily="34" charset="0"/>
            </a:endParaRPr>
          </a:p>
        </p:txBody>
      </p:sp>
      <p:sp>
        <p:nvSpPr>
          <p:cNvPr id="2" name="TextBox 1"/>
          <p:cNvSpPr txBox="1"/>
          <p:nvPr/>
        </p:nvSpPr>
        <p:spPr>
          <a:xfrm>
            <a:off x="5058557" y="3887105"/>
            <a:ext cx="2326904" cy="369332"/>
          </a:xfrm>
          <a:prstGeom prst="rect">
            <a:avLst/>
          </a:prstGeom>
          <a:noFill/>
          <a:ln w="28575">
            <a:noFill/>
          </a:ln>
        </p:spPr>
        <p:txBody>
          <a:bodyPr wrap="square" rtlCol="0">
            <a:spAutoFit/>
          </a:bodyPr>
          <a:lstStyle/>
          <a:p>
            <a:r>
              <a:rPr lang="en-US" dirty="0" err="1" smtClean="0"/>
              <a:t>Bektemessov</a:t>
            </a:r>
            <a:r>
              <a:rPr lang="en-US" dirty="0" smtClean="0"/>
              <a:t> </a:t>
            </a:r>
            <a:r>
              <a:rPr lang="en-US" dirty="0" err="1" smtClean="0"/>
              <a:t>Zh</a:t>
            </a:r>
            <a:r>
              <a:rPr lang="en-US" dirty="0" smtClean="0"/>
              <a:t>.</a:t>
            </a:r>
            <a:endParaRPr lang="en-IE"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4399" y="2723042"/>
            <a:ext cx="3046518" cy="2284888"/>
          </a:xfrm>
          <a:prstGeom prst="rect">
            <a:avLst/>
          </a:prstGeom>
          <a:ln w="28575">
            <a:solidFill>
              <a:srgbClr val="FFC000"/>
            </a:solidFill>
          </a:ln>
        </p:spPr>
      </p:pic>
      <p:sp>
        <p:nvSpPr>
          <p:cNvPr id="5" name="TextBox 4">
            <a:extLst>
              <a:ext uri="{FF2B5EF4-FFF2-40B4-BE49-F238E27FC236}">
                <a16:creationId xmlns="" xmlns:a16="http://schemas.microsoft.com/office/drawing/2014/main" id="{AF98C7D4-E46D-4200-B2E5-230439A51824}"/>
              </a:ext>
            </a:extLst>
          </p:cNvPr>
          <p:cNvSpPr txBox="1"/>
          <p:nvPr/>
        </p:nvSpPr>
        <p:spPr>
          <a:xfrm>
            <a:off x="2731653" y="5381948"/>
            <a:ext cx="2326904" cy="646331"/>
          </a:xfrm>
          <a:prstGeom prst="rect">
            <a:avLst/>
          </a:prstGeom>
          <a:noFill/>
          <a:ln w="28575">
            <a:solidFill>
              <a:srgbClr val="FFC000"/>
            </a:solidFill>
          </a:ln>
        </p:spPr>
        <p:txBody>
          <a:bodyPr wrap="square" rtlCol="0">
            <a:spAutoFit/>
          </a:bodyPr>
          <a:lstStyle/>
          <a:p>
            <a:pPr algn="ctr"/>
            <a:r>
              <a:rPr lang="en-IE" dirty="0"/>
              <a:t>Almaty</a:t>
            </a:r>
          </a:p>
          <a:p>
            <a:pPr algn="ctr"/>
            <a:r>
              <a:rPr lang="en-IE" dirty="0"/>
              <a:t>20</a:t>
            </a:r>
            <a:r>
              <a:rPr lang="kk-KZ" dirty="0" smtClean="0"/>
              <a:t>2</a:t>
            </a:r>
            <a:r>
              <a:rPr lang="en-IE" dirty="0" smtClean="0"/>
              <a:t>5</a:t>
            </a:r>
            <a:endParaRPr lang="en-IE" dirty="0"/>
          </a:p>
        </p:txBody>
      </p:sp>
    </p:spTree>
    <p:extLst>
      <p:ext uri="{BB962C8B-B14F-4D97-AF65-F5344CB8AC3E}">
        <p14:creationId xmlns:p14="http://schemas.microsoft.com/office/powerpoint/2010/main" val="41245621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925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Key Elements to 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Scientifically:</a:t>
            </a:r>
          </a:p>
        </p:txBody>
      </p:sp>
      <p:sp>
        <p:nvSpPr>
          <p:cNvPr id="8" name="Text Placeholder 2"/>
          <p:cNvSpPr>
            <a:spLocks noGrp="1"/>
          </p:cNvSpPr>
          <p:nvPr>
            <p:ph type="body" sz="quarter" idx="11"/>
          </p:nvPr>
        </p:nvSpPr>
        <p:spPr>
          <a:xfrm>
            <a:off x="679776" y="1705809"/>
            <a:ext cx="6195103" cy="4469360"/>
          </a:xfrm>
        </p:spPr>
        <p:txBody>
          <a:bodyPr>
            <a:normAutofit lnSpcReduction="10000"/>
          </a:bodyPr>
          <a:lstStyle/>
          <a:p>
            <a:pPr algn="ctr" fontAlgn="base"/>
            <a:r>
              <a:rPr lang="en-IE" dirty="0">
                <a:solidFill>
                  <a:srgbClr val="FF0000"/>
                </a:solidFill>
              </a:rPr>
              <a:t>Precision:  </a:t>
            </a:r>
          </a:p>
          <a:p>
            <a:pPr algn="ctr" fontAlgn="base"/>
            <a:r>
              <a:rPr lang="en-IE" dirty="0"/>
              <a:t>Strategies for avoiding ambiguous/imprecise writing</a:t>
            </a:r>
          </a:p>
          <a:p>
            <a:pPr algn="ctr" fontAlgn="base"/>
            <a:endParaRPr lang="en-IE" b="0" dirty="0"/>
          </a:p>
          <a:p>
            <a:pPr marL="342900" indent="-342900" algn="ctr" fontAlgn="base">
              <a:buAutoNum type="arabicPeriod"/>
            </a:pPr>
            <a:r>
              <a:rPr lang="en-US" dirty="0">
                <a:solidFill>
                  <a:srgbClr val="00B0F0"/>
                </a:solidFill>
              </a:rPr>
              <a:t>Words and Phrasing:  </a:t>
            </a:r>
          </a:p>
          <a:p>
            <a:pPr fontAlgn="base"/>
            <a:endParaRPr lang="en-IE" b="0" dirty="0"/>
          </a:p>
          <a:p>
            <a:pPr fontAlgn="base"/>
            <a:r>
              <a:rPr lang="en-IE" b="0" dirty="0"/>
              <a:t>Choice of </a:t>
            </a:r>
            <a:r>
              <a:rPr lang="en-IE" dirty="0">
                <a:solidFill>
                  <a:srgbClr val="00B0F0"/>
                </a:solidFill>
              </a:rPr>
              <a:t>Phrasing</a:t>
            </a:r>
            <a:r>
              <a:rPr lang="en-IE" b="0" dirty="0"/>
              <a:t> can lead to ambiguity.</a:t>
            </a:r>
          </a:p>
          <a:p>
            <a:pPr fontAlgn="base"/>
            <a:endParaRPr lang="en-IE" b="0" dirty="0"/>
          </a:p>
          <a:p>
            <a:pPr fontAlgn="base"/>
            <a:r>
              <a:rPr lang="en-IE" b="0" dirty="0"/>
              <a:t>Phasing choice 1: “Writing of an investigative nature” </a:t>
            </a:r>
          </a:p>
          <a:p>
            <a:pPr fontAlgn="base"/>
            <a:endParaRPr lang="en-IE" b="0" dirty="0"/>
          </a:p>
          <a:p>
            <a:pPr fontAlgn="base"/>
            <a:r>
              <a:rPr lang="en-IE" b="0" dirty="0"/>
              <a:t>Could refer to writing in the sciences…</a:t>
            </a:r>
          </a:p>
          <a:p>
            <a:pPr fontAlgn="base"/>
            <a:r>
              <a:rPr lang="en-IE" b="0" dirty="0"/>
              <a:t>                       ….but might also refer to a police report…</a:t>
            </a:r>
          </a:p>
          <a:p>
            <a:pPr fontAlgn="base"/>
            <a:r>
              <a:rPr lang="en-IE" b="0" dirty="0"/>
              <a:t> </a:t>
            </a:r>
          </a:p>
          <a:p>
            <a:pPr fontAlgn="base"/>
            <a:r>
              <a:rPr lang="en-IE" b="0" dirty="0"/>
              <a:t>Specific and less ambiguous phraseology is always preferable</a:t>
            </a:r>
          </a:p>
          <a:p>
            <a:pPr fontAlgn="base"/>
            <a:endParaRPr lang="en-IE" b="0" dirty="0"/>
          </a:p>
          <a:p>
            <a:pPr fontAlgn="base"/>
            <a:endParaRPr lang="en-US" dirty="0"/>
          </a:p>
        </p:txBody>
      </p:sp>
      <p:sp>
        <p:nvSpPr>
          <p:cNvPr id="4" name="TextBox 3"/>
          <p:cNvSpPr txBox="1"/>
          <p:nvPr/>
        </p:nvSpPr>
        <p:spPr>
          <a:xfrm>
            <a:off x="6792685" y="2244620"/>
            <a:ext cx="2351315" cy="3139321"/>
          </a:xfrm>
          <a:prstGeom prst="rect">
            <a:avLst/>
          </a:prstGeom>
          <a:solidFill>
            <a:schemeClr val="bg1"/>
          </a:solidFill>
        </p:spPr>
        <p:txBody>
          <a:bodyPr wrap="square" rtlCol="0">
            <a:spAutoFit/>
          </a:bodyPr>
          <a:lstStyle/>
          <a:p>
            <a:pPr fontAlgn="base"/>
            <a:r>
              <a:rPr lang="en-IE" dirty="0">
                <a:solidFill>
                  <a:srgbClr val="000000"/>
                </a:solidFill>
              </a:rPr>
              <a:t>This applies even when you must be repetitive to maintain precision. </a:t>
            </a:r>
            <a:r>
              <a:rPr lang="en-IE" dirty="0">
                <a:solidFill>
                  <a:schemeClr val="accent5"/>
                </a:solidFill>
              </a:rPr>
              <a:t>Repetition is preferable to ambiguity.</a:t>
            </a:r>
          </a:p>
          <a:p>
            <a:pPr fontAlgn="base"/>
            <a:endParaRPr lang="en-IE" dirty="0">
              <a:solidFill>
                <a:srgbClr val="000000"/>
              </a:solidFill>
            </a:endParaRPr>
          </a:p>
          <a:p>
            <a:pPr fontAlgn="base"/>
            <a:r>
              <a:rPr lang="en-IE" dirty="0">
                <a:solidFill>
                  <a:srgbClr val="000000"/>
                </a:solidFill>
              </a:rPr>
              <a:t>This can actually be beneficial by placing special emphasis on key concepts.</a:t>
            </a:r>
            <a:endParaRPr lang="en-US" dirty="0">
              <a:solidFill>
                <a:srgbClr val="000000"/>
              </a:solidFill>
            </a:endParaRPr>
          </a:p>
        </p:txBody>
      </p:sp>
    </p:spTree>
    <p:extLst>
      <p:ext uri="{BB962C8B-B14F-4D97-AF65-F5344CB8AC3E}">
        <p14:creationId xmlns:p14="http://schemas.microsoft.com/office/powerpoint/2010/main" val="3811078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925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Key Elements to 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Scientifically:</a:t>
            </a:r>
          </a:p>
        </p:txBody>
      </p:sp>
      <p:sp>
        <p:nvSpPr>
          <p:cNvPr id="8" name="Text Placeholder 2"/>
          <p:cNvSpPr>
            <a:spLocks noGrp="1"/>
          </p:cNvSpPr>
          <p:nvPr>
            <p:ph type="body" sz="quarter" idx="11"/>
          </p:nvPr>
        </p:nvSpPr>
        <p:spPr>
          <a:xfrm>
            <a:off x="696148" y="1705808"/>
            <a:ext cx="6195103" cy="4647491"/>
          </a:xfrm>
        </p:spPr>
        <p:txBody>
          <a:bodyPr>
            <a:normAutofit lnSpcReduction="10000"/>
          </a:bodyPr>
          <a:lstStyle/>
          <a:p>
            <a:pPr algn="ctr" fontAlgn="base"/>
            <a:r>
              <a:rPr lang="en-IE" dirty="0">
                <a:solidFill>
                  <a:srgbClr val="FF0000"/>
                </a:solidFill>
              </a:rPr>
              <a:t>Precision:  </a:t>
            </a:r>
          </a:p>
          <a:p>
            <a:pPr algn="ctr" fontAlgn="base"/>
            <a:r>
              <a:rPr lang="en-IE" dirty="0"/>
              <a:t>Strategies for avoiding ambiguous/imprecise writing</a:t>
            </a:r>
          </a:p>
          <a:p>
            <a:pPr algn="ctr" fontAlgn="base"/>
            <a:endParaRPr lang="en-IE" b="0" dirty="0"/>
          </a:p>
          <a:p>
            <a:pPr algn="ctr" fontAlgn="base"/>
            <a:r>
              <a:rPr lang="en-IE" dirty="0">
                <a:solidFill>
                  <a:srgbClr val="00B0F0"/>
                </a:solidFill>
              </a:rPr>
              <a:t>2. Figurative Language</a:t>
            </a:r>
          </a:p>
          <a:p>
            <a:pPr fontAlgn="base"/>
            <a:endParaRPr lang="en-IE" b="0" dirty="0"/>
          </a:p>
          <a:p>
            <a:pPr fontAlgn="base"/>
            <a:r>
              <a:rPr lang="en-IE" dirty="0">
                <a:solidFill>
                  <a:srgbClr val="00B0F0"/>
                </a:solidFill>
              </a:rPr>
              <a:t>Figurative language</a:t>
            </a:r>
            <a:r>
              <a:rPr lang="en-IE" b="0" dirty="0">
                <a:solidFill>
                  <a:srgbClr val="00B0F0"/>
                </a:solidFill>
              </a:rPr>
              <a:t> </a:t>
            </a:r>
            <a:r>
              <a:rPr lang="en-IE" b="0" dirty="0"/>
              <a:t>can make for interesting and engaging casual reading but is by definition imprecise.</a:t>
            </a:r>
          </a:p>
          <a:p>
            <a:pPr fontAlgn="base"/>
            <a:endParaRPr lang="en-IE" b="0" dirty="0"/>
          </a:p>
          <a:p>
            <a:pPr fontAlgn="base"/>
            <a:r>
              <a:rPr lang="en-IE" b="0" dirty="0"/>
              <a:t>Figurative Language Choice 1: “experimental subjects were assaulted with a wall of sound” </a:t>
            </a:r>
          </a:p>
          <a:p>
            <a:pPr fontAlgn="base"/>
            <a:endParaRPr lang="en-IE" b="0" dirty="0"/>
          </a:p>
          <a:p>
            <a:pPr fontAlgn="base"/>
            <a:r>
              <a:rPr lang="en-IE" b="0" dirty="0"/>
              <a:t>….does not convey the precise meaning of …</a:t>
            </a:r>
          </a:p>
          <a:p>
            <a:pPr fontAlgn="base"/>
            <a:endParaRPr lang="en-IE" b="0" dirty="0"/>
          </a:p>
          <a:p>
            <a:pPr fontAlgn="base"/>
            <a:r>
              <a:rPr lang="en-IE" b="0" dirty="0"/>
              <a:t>Figurative Language Choice 2: “experimental subjects were presented with 20 second pulses of mating calls.”</a:t>
            </a:r>
          </a:p>
        </p:txBody>
      </p:sp>
      <p:sp>
        <p:nvSpPr>
          <p:cNvPr id="4" name="TextBox 3"/>
          <p:cNvSpPr txBox="1"/>
          <p:nvPr/>
        </p:nvSpPr>
        <p:spPr>
          <a:xfrm>
            <a:off x="6792684" y="2406453"/>
            <a:ext cx="2351315" cy="2862322"/>
          </a:xfrm>
          <a:prstGeom prst="rect">
            <a:avLst/>
          </a:prstGeom>
          <a:solidFill>
            <a:schemeClr val="bg1"/>
          </a:solidFill>
        </p:spPr>
        <p:txBody>
          <a:bodyPr wrap="square" rtlCol="0">
            <a:spAutoFit/>
          </a:bodyPr>
          <a:lstStyle/>
          <a:p>
            <a:pPr fontAlgn="base"/>
            <a:r>
              <a:rPr lang="en-IE" dirty="0">
                <a:solidFill>
                  <a:srgbClr val="000000"/>
                </a:solidFill>
              </a:rPr>
              <a:t>It is difficult for a reader to </a:t>
            </a:r>
            <a:r>
              <a:rPr lang="en-IE" dirty="0">
                <a:solidFill>
                  <a:schemeClr val="accent5"/>
                </a:solidFill>
              </a:rPr>
              <a:t>objectively evaluate</a:t>
            </a:r>
            <a:r>
              <a:rPr lang="en-IE" dirty="0">
                <a:solidFill>
                  <a:srgbClr val="000000"/>
                </a:solidFill>
              </a:rPr>
              <a:t> your research if details are left to the imagination.</a:t>
            </a:r>
          </a:p>
          <a:p>
            <a:pPr fontAlgn="base"/>
            <a:endParaRPr lang="en-IE" dirty="0">
              <a:solidFill>
                <a:srgbClr val="000000"/>
              </a:solidFill>
            </a:endParaRPr>
          </a:p>
          <a:p>
            <a:pPr fontAlgn="base"/>
            <a:r>
              <a:rPr lang="en-IE" dirty="0">
                <a:solidFill>
                  <a:schemeClr val="accent5"/>
                </a:solidFill>
              </a:rPr>
              <a:t>Exclude similes and metaphors </a:t>
            </a:r>
            <a:r>
              <a:rPr lang="en-IE" dirty="0">
                <a:solidFill>
                  <a:srgbClr val="000000"/>
                </a:solidFill>
              </a:rPr>
              <a:t>from your scientific writing.</a:t>
            </a:r>
          </a:p>
        </p:txBody>
      </p:sp>
    </p:spTree>
    <p:extLst>
      <p:ext uri="{BB962C8B-B14F-4D97-AF65-F5344CB8AC3E}">
        <p14:creationId xmlns:p14="http://schemas.microsoft.com/office/powerpoint/2010/main" val="320947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925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Key Elements to 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Scientifically:</a:t>
            </a:r>
          </a:p>
        </p:txBody>
      </p:sp>
      <p:sp>
        <p:nvSpPr>
          <p:cNvPr id="8" name="Text Placeholder 2"/>
          <p:cNvSpPr>
            <a:spLocks noGrp="1"/>
          </p:cNvSpPr>
          <p:nvPr>
            <p:ph type="body" sz="quarter" idx="11"/>
          </p:nvPr>
        </p:nvSpPr>
        <p:spPr>
          <a:xfrm>
            <a:off x="682948" y="1698172"/>
            <a:ext cx="6195103" cy="4868883"/>
          </a:xfrm>
        </p:spPr>
        <p:txBody>
          <a:bodyPr>
            <a:normAutofit/>
          </a:bodyPr>
          <a:lstStyle/>
          <a:p>
            <a:pPr algn="ctr" fontAlgn="base"/>
            <a:r>
              <a:rPr lang="en-IE" dirty="0">
                <a:solidFill>
                  <a:srgbClr val="FF0000"/>
                </a:solidFill>
              </a:rPr>
              <a:t>Precision:  </a:t>
            </a:r>
          </a:p>
          <a:p>
            <a:pPr algn="ctr" fontAlgn="base"/>
            <a:r>
              <a:rPr lang="en-IE" dirty="0"/>
              <a:t>Strategies for avoiding ambiguous/imprecise writing</a:t>
            </a:r>
          </a:p>
          <a:p>
            <a:pPr algn="ctr" fontAlgn="base"/>
            <a:endParaRPr lang="en-IE" b="0" dirty="0"/>
          </a:p>
          <a:p>
            <a:pPr algn="ctr" fontAlgn="base"/>
            <a:r>
              <a:rPr lang="en-IE" dirty="0">
                <a:solidFill>
                  <a:srgbClr val="00B0F0"/>
                </a:solidFill>
              </a:rPr>
              <a:t>3. </a:t>
            </a:r>
            <a:r>
              <a:rPr lang="en-US" dirty="0">
                <a:solidFill>
                  <a:srgbClr val="00B0F0"/>
                </a:solidFill>
              </a:rPr>
              <a:t>Level of Detail</a:t>
            </a:r>
          </a:p>
          <a:p>
            <a:pPr algn="ctr" fontAlgn="base"/>
            <a:endParaRPr lang="en-IE" dirty="0">
              <a:solidFill>
                <a:srgbClr val="00B0F0"/>
              </a:solidFill>
            </a:endParaRPr>
          </a:p>
          <a:p>
            <a:pPr fontAlgn="base"/>
            <a:r>
              <a:rPr lang="en-IE" b="0" dirty="0"/>
              <a:t>Include as much </a:t>
            </a:r>
            <a:r>
              <a:rPr lang="en-IE" dirty="0"/>
              <a:t>detail</a:t>
            </a:r>
            <a:r>
              <a:rPr lang="en-IE" b="0" dirty="0"/>
              <a:t> as is necessary, but exclude excessive information</a:t>
            </a:r>
          </a:p>
          <a:p>
            <a:pPr fontAlgn="base"/>
            <a:endParaRPr lang="en-IE" b="0" dirty="0"/>
          </a:p>
          <a:p>
            <a:pPr fontAlgn="base"/>
            <a:r>
              <a:rPr lang="en-IE" dirty="0"/>
              <a:t>Ask yourself:</a:t>
            </a:r>
          </a:p>
          <a:p>
            <a:pPr fontAlgn="base"/>
            <a:r>
              <a:rPr lang="en-IE" b="0" dirty="0"/>
              <a:t>Is the information I want to convey clear and in-full?</a:t>
            </a:r>
          </a:p>
          <a:p>
            <a:pPr fontAlgn="base"/>
            <a:r>
              <a:rPr lang="en-IE" b="0" dirty="0"/>
              <a:t>Is the rationale for performing the experiment clear?</a:t>
            </a:r>
          </a:p>
          <a:p>
            <a:pPr fontAlgn="base"/>
            <a:r>
              <a:rPr lang="en-IE" b="0" dirty="0"/>
              <a:t>Are the materials and methods described to allow repetition of the experiment?</a:t>
            </a:r>
          </a:p>
          <a:p>
            <a:pPr fontAlgn="base"/>
            <a:r>
              <a:rPr lang="en-IE" b="0" dirty="0"/>
              <a:t>Will the reader be able to follow the chain of logic used to draw conclusions from the data?</a:t>
            </a:r>
          </a:p>
        </p:txBody>
      </p:sp>
      <p:sp>
        <p:nvSpPr>
          <p:cNvPr id="4" name="TextBox 3"/>
          <p:cNvSpPr txBox="1"/>
          <p:nvPr/>
        </p:nvSpPr>
        <p:spPr>
          <a:xfrm>
            <a:off x="6768932" y="2240198"/>
            <a:ext cx="2351315" cy="3471720"/>
          </a:xfrm>
          <a:prstGeom prst="rect">
            <a:avLst/>
          </a:prstGeom>
          <a:solidFill>
            <a:schemeClr val="bg1"/>
          </a:solidFill>
        </p:spPr>
        <p:txBody>
          <a:bodyPr wrap="square" rtlCol="0">
            <a:spAutoFit/>
          </a:bodyPr>
          <a:lstStyle/>
          <a:p>
            <a:pPr lvl="0" fontAlgn="base">
              <a:spcBef>
                <a:spcPct val="20000"/>
              </a:spcBef>
            </a:pPr>
            <a:r>
              <a:rPr lang="en-IE" dirty="0">
                <a:solidFill>
                  <a:schemeClr val="accent5"/>
                </a:solidFill>
              </a:rPr>
              <a:t>Information that enhances </a:t>
            </a:r>
            <a:r>
              <a:rPr lang="en-IE" dirty="0">
                <a:solidFill>
                  <a:srgbClr val="000000"/>
                </a:solidFill>
              </a:rPr>
              <a:t>the reader’s understanding of the rationale, methodology, and logic should be included.</a:t>
            </a:r>
          </a:p>
          <a:p>
            <a:pPr lvl="0" fontAlgn="base">
              <a:spcBef>
                <a:spcPct val="20000"/>
              </a:spcBef>
            </a:pPr>
            <a:r>
              <a:rPr lang="en-IE" dirty="0">
                <a:solidFill>
                  <a:schemeClr val="accent5"/>
                </a:solidFill>
              </a:rPr>
              <a:t>Information in excess of this </a:t>
            </a:r>
            <a:r>
              <a:rPr lang="en-IE" dirty="0">
                <a:solidFill>
                  <a:srgbClr val="000000"/>
                </a:solidFill>
              </a:rPr>
              <a:t>(/redundant) will only confuse and distract the reader</a:t>
            </a:r>
          </a:p>
        </p:txBody>
      </p:sp>
    </p:spTree>
    <p:extLst>
      <p:ext uri="{BB962C8B-B14F-4D97-AF65-F5344CB8AC3E}">
        <p14:creationId xmlns:p14="http://schemas.microsoft.com/office/powerpoint/2010/main" val="1284815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925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Key Elements to 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Scientifically:</a:t>
            </a:r>
          </a:p>
        </p:txBody>
      </p:sp>
      <p:sp>
        <p:nvSpPr>
          <p:cNvPr id="8" name="Text Placeholder 2"/>
          <p:cNvSpPr>
            <a:spLocks noGrp="1"/>
          </p:cNvSpPr>
          <p:nvPr>
            <p:ph type="body" sz="quarter" idx="11"/>
          </p:nvPr>
        </p:nvSpPr>
        <p:spPr>
          <a:xfrm>
            <a:off x="696148" y="1705808"/>
            <a:ext cx="6195103" cy="4647491"/>
          </a:xfrm>
        </p:spPr>
        <p:txBody>
          <a:bodyPr>
            <a:normAutofit lnSpcReduction="10000"/>
          </a:bodyPr>
          <a:lstStyle/>
          <a:p>
            <a:pPr algn="ctr" fontAlgn="base"/>
            <a:r>
              <a:rPr lang="en-IE" dirty="0">
                <a:solidFill>
                  <a:srgbClr val="FF0000"/>
                </a:solidFill>
              </a:rPr>
              <a:t>Precision:  </a:t>
            </a:r>
          </a:p>
          <a:p>
            <a:pPr algn="ctr" fontAlgn="base"/>
            <a:r>
              <a:rPr lang="en-IE" dirty="0"/>
              <a:t>Strategies for avoiding ambiguous/imprecise writing</a:t>
            </a:r>
          </a:p>
          <a:p>
            <a:pPr algn="ctr" fontAlgn="base"/>
            <a:endParaRPr lang="en-IE" b="0" dirty="0"/>
          </a:p>
          <a:p>
            <a:pPr algn="ctr" fontAlgn="base"/>
            <a:r>
              <a:rPr lang="en-IE" dirty="0">
                <a:solidFill>
                  <a:srgbClr val="00B0F0"/>
                </a:solidFill>
              </a:rPr>
              <a:t>4. Quantify</a:t>
            </a:r>
          </a:p>
          <a:p>
            <a:pPr algn="ctr" fontAlgn="base"/>
            <a:endParaRPr lang="en-IE" dirty="0">
              <a:solidFill>
                <a:srgbClr val="00B0F0"/>
              </a:solidFill>
            </a:endParaRPr>
          </a:p>
          <a:p>
            <a:pPr fontAlgn="base"/>
            <a:r>
              <a:rPr lang="en-IE" b="0" dirty="0"/>
              <a:t>Whenever possible, use </a:t>
            </a:r>
            <a:r>
              <a:rPr lang="en-IE" dirty="0">
                <a:solidFill>
                  <a:srgbClr val="00B0F0"/>
                </a:solidFill>
              </a:rPr>
              <a:t>Quantitative</a:t>
            </a:r>
            <a:r>
              <a:rPr lang="en-IE" b="0" dirty="0"/>
              <a:t> rather than qualitative descriptions.</a:t>
            </a:r>
          </a:p>
          <a:p>
            <a:pPr fontAlgn="base"/>
            <a:endParaRPr lang="en-IE" b="0" dirty="0"/>
          </a:p>
          <a:p>
            <a:pPr fontAlgn="base"/>
            <a:r>
              <a:rPr lang="en-IE" b="0" dirty="0"/>
              <a:t>Quantitative Phrase 1: </a:t>
            </a:r>
            <a:r>
              <a:rPr lang="en-IE" b="0" dirty="0" smtClean="0"/>
              <a:t>“</a:t>
            </a:r>
            <a:r>
              <a:rPr lang="en-US" b="0" dirty="0"/>
              <a:t>The algorithm reduced computation time by 35% when applied to datasets larger than 1 million entries compared to the baseline method.</a:t>
            </a:r>
            <a:r>
              <a:rPr lang="en-IE" b="0" dirty="0" smtClean="0"/>
              <a:t>” </a:t>
            </a:r>
            <a:endParaRPr lang="en-IE" b="0" dirty="0"/>
          </a:p>
          <a:p>
            <a:pPr fontAlgn="base"/>
            <a:endParaRPr lang="en-IE" b="0" dirty="0"/>
          </a:p>
          <a:p>
            <a:pPr fontAlgn="base"/>
            <a:r>
              <a:rPr lang="en-IE" b="0" dirty="0"/>
              <a:t>			….is much more precise…</a:t>
            </a:r>
          </a:p>
          <a:p>
            <a:pPr fontAlgn="base"/>
            <a:endParaRPr lang="en-IE" b="0" dirty="0"/>
          </a:p>
          <a:p>
            <a:pPr fontAlgn="base"/>
            <a:r>
              <a:rPr lang="en-IE" b="0" dirty="0"/>
              <a:t>Qualitative Phrase 2: </a:t>
            </a:r>
            <a:r>
              <a:rPr lang="en-IE" b="0" dirty="0" smtClean="0"/>
              <a:t>“</a:t>
            </a:r>
            <a:r>
              <a:rPr lang="en-US" b="0" dirty="0"/>
              <a:t>The algorithm performed significantly better on larger </a:t>
            </a:r>
            <a:r>
              <a:rPr lang="en-US" b="0" dirty="0" smtClean="0"/>
              <a:t>datasets</a:t>
            </a:r>
            <a:r>
              <a:rPr lang="en-IE" b="0" dirty="0" smtClean="0"/>
              <a:t>.”</a:t>
            </a:r>
            <a:endParaRPr lang="en-IE" b="0" dirty="0"/>
          </a:p>
        </p:txBody>
      </p:sp>
      <p:sp>
        <p:nvSpPr>
          <p:cNvPr id="4" name="TextBox 3"/>
          <p:cNvSpPr txBox="1"/>
          <p:nvPr/>
        </p:nvSpPr>
        <p:spPr>
          <a:xfrm>
            <a:off x="6792684" y="2406453"/>
            <a:ext cx="2351315" cy="2862322"/>
          </a:xfrm>
          <a:prstGeom prst="rect">
            <a:avLst/>
          </a:prstGeom>
          <a:solidFill>
            <a:schemeClr val="bg1"/>
          </a:solidFill>
        </p:spPr>
        <p:txBody>
          <a:bodyPr wrap="square" rtlCol="0">
            <a:spAutoFit/>
          </a:bodyPr>
          <a:lstStyle/>
          <a:p>
            <a:pPr algn="ctr" fontAlgn="base"/>
            <a:r>
              <a:rPr lang="en-IE" b="1" dirty="0">
                <a:solidFill>
                  <a:srgbClr val="FF0000"/>
                </a:solidFill>
              </a:rPr>
              <a:t>Precision</a:t>
            </a:r>
            <a:r>
              <a:rPr lang="en-IE" dirty="0">
                <a:solidFill>
                  <a:srgbClr val="FF0000"/>
                </a:solidFill>
              </a:rPr>
              <a:t> </a:t>
            </a:r>
          </a:p>
          <a:p>
            <a:pPr algn="ctr" fontAlgn="base"/>
            <a:r>
              <a:rPr lang="en-IE" dirty="0">
                <a:solidFill>
                  <a:srgbClr val="FF0000"/>
                </a:solidFill>
              </a:rPr>
              <a:t>is achieved by paying attention to:</a:t>
            </a:r>
          </a:p>
          <a:p>
            <a:pPr fontAlgn="base"/>
            <a:endParaRPr lang="en-IE" dirty="0">
              <a:solidFill>
                <a:srgbClr val="FF0000"/>
              </a:solidFill>
            </a:endParaRPr>
          </a:p>
          <a:p>
            <a:pPr marL="342900" indent="-342900" fontAlgn="base">
              <a:buAutoNum type="arabicPeriod"/>
            </a:pPr>
            <a:r>
              <a:rPr lang="en-IE" b="1" dirty="0">
                <a:solidFill>
                  <a:srgbClr val="00B0F0"/>
                </a:solidFill>
              </a:rPr>
              <a:t>Words &amp; Phrasing</a:t>
            </a:r>
          </a:p>
          <a:p>
            <a:pPr marL="342900" indent="-342900" fontAlgn="base">
              <a:buAutoNum type="arabicPeriod"/>
            </a:pPr>
            <a:r>
              <a:rPr lang="en-IE" b="1" dirty="0">
                <a:solidFill>
                  <a:srgbClr val="00B0F0"/>
                </a:solidFill>
              </a:rPr>
              <a:t>Figurative Language</a:t>
            </a:r>
          </a:p>
          <a:p>
            <a:pPr marL="342900" indent="-342900" fontAlgn="base">
              <a:buAutoNum type="arabicPeriod"/>
            </a:pPr>
            <a:r>
              <a:rPr lang="en-IE" b="1" dirty="0">
                <a:solidFill>
                  <a:srgbClr val="00B0F0"/>
                </a:solidFill>
              </a:rPr>
              <a:t>Level of Detail</a:t>
            </a:r>
          </a:p>
          <a:p>
            <a:pPr marL="342900" indent="-342900" fontAlgn="base">
              <a:buAutoNum type="arabicPeriod"/>
            </a:pPr>
            <a:r>
              <a:rPr lang="en-IE" b="1" dirty="0">
                <a:solidFill>
                  <a:srgbClr val="00B0F0"/>
                </a:solidFill>
              </a:rPr>
              <a:t>Quantification</a:t>
            </a:r>
          </a:p>
        </p:txBody>
      </p:sp>
    </p:spTree>
    <p:extLst>
      <p:ext uri="{BB962C8B-B14F-4D97-AF65-F5344CB8AC3E}">
        <p14:creationId xmlns:p14="http://schemas.microsoft.com/office/powerpoint/2010/main" val="2306302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925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Key Elements to 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Scientifically:</a:t>
            </a:r>
          </a:p>
        </p:txBody>
      </p:sp>
      <p:sp>
        <p:nvSpPr>
          <p:cNvPr id="8" name="Text Placeholder 2"/>
          <p:cNvSpPr>
            <a:spLocks noGrp="1"/>
          </p:cNvSpPr>
          <p:nvPr>
            <p:ph type="body" sz="quarter" idx="11"/>
          </p:nvPr>
        </p:nvSpPr>
        <p:spPr>
          <a:xfrm>
            <a:off x="696148" y="1705810"/>
            <a:ext cx="6195103" cy="4801868"/>
          </a:xfrm>
        </p:spPr>
        <p:txBody>
          <a:bodyPr>
            <a:normAutofit/>
          </a:bodyPr>
          <a:lstStyle/>
          <a:p>
            <a:pPr algn="ctr" fontAlgn="base"/>
            <a:r>
              <a:rPr lang="en-IE" dirty="0">
                <a:solidFill>
                  <a:srgbClr val="FF0000"/>
                </a:solidFill>
              </a:rPr>
              <a:t>Clarity:</a:t>
            </a:r>
            <a:endParaRPr lang="en-IE" b="0" dirty="0"/>
          </a:p>
          <a:p>
            <a:pPr fontAlgn="base"/>
            <a:endParaRPr lang="en-IE" b="0" dirty="0"/>
          </a:p>
          <a:p>
            <a:pPr fontAlgn="base"/>
            <a:r>
              <a:rPr lang="en-IE" b="0" dirty="0"/>
              <a:t>Science is often hard to read. People assume difficulties are born out of </a:t>
            </a:r>
          </a:p>
          <a:p>
            <a:pPr marL="285750" indent="-285750" fontAlgn="base">
              <a:buFont typeface="Arial" panose="020B0604020202020204" pitchFamily="34" charset="0"/>
              <a:buChar char="•"/>
            </a:pPr>
            <a:r>
              <a:rPr lang="en-IE" b="0" dirty="0"/>
              <a:t>necessity</a:t>
            </a:r>
          </a:p>
          <a:p>
            <a:pPr marL="285750" indent="-285750" fontAlgn="base">
              <a:buFont typeface="Arial" panose="020B0604020202020204" pitchFamily="34" charset="0"/>
              <a:buChar char="•"/>
            </a:pPr>
            <a:r>
              <a:rPr lang="en-IE" b="0" dirty="0"/>
              <a:t>extreme complexity of scientific concepts, data/analysis </a:t>
            </a:r>
          </a:p>
          <a:p>
            <a:pPr fontAlgn="base"/>
            <a:r>
              <a:rPr lang="en-IE" b="0" dirty="0"/>
              <a:t>BUT… Complexity of thought need not lead to complexity of expression. </a:t>
            </a:r>
          </a:p>
          <a:p>
            <a:pPr fontAlgn="base"/>
            <a:endParaRPr lang="en-IE" dirty="0"/>
          </a:p>
          <a:p>
            <a:pPr fontAlgn="base"/>
            <a:r>
              <a:rPr lang="en-IE" dirty="0"/>
              <a:t>Distilling complicated ideas into simple explanations is challenging, but you’ll need to acquire this valuable skill to be an effective communicator in the sciences.</a:t>
            </a:r>
            <a:endParaRPr lang="en-US" dirty="0"/>
          </a:p>
          <a:p>
            <a:pPr fontAlgn="base"/>
            <a:endParaRPr lang="en-IE" b="0" dirty="0"/>
          </a:p>
          <a:p>
            <a:pPr fontAlgn="base"/>
            <a:r>
              <a:rPr lang="en-IE" dirty="0"/>
              <a:t>If the reader is to grasp what the writer means, the writer must understand what the reader needs.</a:t>
            </a:r>
            <a:endParaRPr lang="en-IE" b="0" dirty="0"/>
          </a:p>
        </p:txBody>
      </p:sp>
      <p:sp>
        <p:nvSpPr>
          <p:cNvPr id="4" name="TextBox 3"/>
          <p:cNvSpPr txBox="1"/>
          <p:nvPr/>
        </p:nvSpPr>
        <p:spPr>
          <a:xfrm>
            <a:off x="6792685" y="2244825"/>
            <a:ext cx="2351315" cy="2308324"/>
          </a:xfrm>
          <a:prstGeom prst="rect">
            <a:avLst/>
          </a:prstGeom>
          <a:solidFill>
            <a:schemeClr val="bg1"/>
          </a:solidFill>
        </p:spPr>
        <p:txBody>
          <a:bodyPr wrap="square" rtlCol="0">
            <a:spAutoFit/>
          </a:bodyPr>
          <a:lstStyle/>
          <a:p>
            <a:pPr algn="ctr" fontAlgn="base"/>
            <a:r>
              <a:rPr lang="en-IE" b="1" dirty="0">
                <a:solidFill>
                  <a:srgbClr val="FF0000"/>
                </a:solidFill>
              </a:rPr>
              <a:t>Clarity</a:t>
            </a:r>
            <a:endParaRPr lang="en-IE" dirty="0">
              <a:solidFill>
                <a:srgbClr val="FF0000"/>
              </a:solidFill>
            </a:endParaRPr>
          </a:p>
          <a:p>
            <a:pPr algn="ctr" fontAlgn="base"/>
            <a:r>
              <a:rPr lang="en-IE" dirty="0">
                <a:solidFill>
                  <a:srgbClr val="FF0000"/>
                </a:solidFill>
              </a:rPr>
              <a:t>is achieved by paying attention to:</a:t>
            </a:r>
          </a:p>
          <a:p>
            <a:pPr fontAlgn="base"/>
            <a:endParaRPr lang="en-IE" b="1" dirty="0">
              <a:solidFill>
                <a:srgbClr val="00B0F0"/>
              </a:solidFill>
            </a:endParaRPr>
          </a:p>
          <a:p>
            <a:pPr marL="342900" indent="-342900" fontAlgn="base">
              <a:buAutoNum type="arabicPeriod"/>
            </a:pPr>
            <a:r>
              <a:rPr lang="en-IE" b="1" dirty="0">
                <a:solidFill>
                  <a:srgbClr val="00B0F0"/>
                </a:solidFill>
              </a:rPr>
              <a:t>Language Use</a:t>
            </a:r>
          </a:p>
          <a:p>
            <a:pPr marL="342900" indent="-342900" fontAlgn="base">
              <a:buAutoNum type="arabicPeriod"/>
            </a:pPr>
            <a:r>
              <a:rPr lang="en-IE" b="1" dirty="0">
                <a:solidFill>
                  <a:srgbClr val="00B0F0"/>
                </a:solidFill>
              </a:rPr>
              <a:t>Sentence Structure</a:t>
            </a:r>
          </a:p>
          <a:p>
            <a:pPr marL="342900" indent="-342900" fontAlgn="base">
              <a:buAutoNum type="arabicPeriod"/>
            </a:pPr>
            <a:r>
              <a:rPr lang="en-IE" b="1" dirty="0">
                <a:solidFill>
                  <a:srgbClr val="00B0F0"/>
                </a:solidFill>
              </a:rPr>
              <a:t>Verbosity</a:t>
            </a:r>
          </a:p>
        </p:txBody>
      </p:sp>
    </p:spTree>
    <p:extLst>
      <p:ext uri="{BB962C8B-B14F-4D97-AF65-F5344CB8AC3E}">
        <p14:creationId xmlns:p14="http://schemas.microsoft.com/office/powerpoint/2010/main" val="1308205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925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Key Elements to 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Scientifically:</a:t>
            </a:r>
          </a:p>
        </p:txBody>
      </p:sp>
      <p:sp>
        <p:nvSpPr>
          <p:cNvPr id="8" name="Text Placeholder 2"/>
          <p:cNvSpPr>
            <a:spLocks noGrp="1"/>
          </p:cNvSpPr>
          <p:nvPr>
            <p:ph type="body" sz="quarter" idx="11"/>
          </p:nvPr>
        </p:nvSpPr>
        <p:spPr>
          <a:xfrm>
            <a:off x="696148" y="1705810"/>
            <a:ext cx="6215291" cy="4801868"/>
          </a:xfrm>
        </p:spPr>
        <p:txBody>
          <a:bodyPr>
            <a:normAutofit lnSpcReduction="10000"/>
          </a:bodyPr>
          <a:lstStyle/>
          <a:p>
            <a:pPr algn="ctr" fontAlgn="base"/>
            <a:r>
              <a:rPr lang="en-IE" dirty="0">
                <a:solidFill>
                  <a:srgbClr val="FF0000"/>
                </a:solidFill>
              </a:rPr>
              <a:t>Clarity:</a:t>
            </a:r>
          </a:p>
          <a:p>
            <a:pPr algn="ctr" fontAlgn="base"/>
            <a:r>
              <a:rPr lang="en-IE" dirty="0"/>
              <a:t>Strategies for clear writing </a:t>
            </a:r>
          </a:p>
          <a:p>
            <a:pPr algn="ctr" fontAlgn="base"/>
            <a:endParaRPr lang="en-IE" dirty="0">
              <a:solidFill>
                <a:srgbClr val="00B0F0"/>
              </a:solidFill>
            </a:endParaRPr>
          </a:p>
          <a:p>
            <a:pPr algn="ctr" fontAlgn="base"/>
            <a:r>
              <a:rPr lang="en-IE" dirty="0">
                <a:solidFill>
                  <a:srgbClr val="00B0F0"/>
                </a:solidFill>
              </a:rPr>
              <a:t>1. Language Use</a:t>
            </a:r>
          </a:p>
          <a:p>
            <a:pPr fontAlgn="base"/>
            <a:endParaRPr lang="en-IE" dirty="0">
              <a:solidFill>
                <a:srgbClr val="00B0F0"/>
              </a:solidFill>
            </a:endParaRPr>
          </a:p>
          <a:p>
            <a:pPr fontAlgn="base"/>
            <a:r>
              <a:rPr lang="en-IE" b="0" dirty="0"/>
              <a:t>Choose simple, familiar terms NOT technical/obscure terms</a:t>
            </a:r>
          </a:p>
          <a:p>
            <a:pPr fontAlgn="base"/>
            <a:r>
              <a:rPr lang="en-IE" b="0" dirty="0"/>
              <a:t>			     </a:t>
            </a:r>
          </a:p>
          <a:p>
            <a:pPr fontAlgn="base"/>
            <a:r>
              <a:rPr lang="en-IE" b="0" dirty="0"/>
              <a:t>                            </a:t>
            </a:r>
            <a:r>
              <a:rPr lang="en-US" dirty="0"/>
              <a:t>Complex    Simple</a:t>
            </a:r>
            <a:endParaRPr lang="en-IE" b="0" dirty="0"/>
          </a:p>
          <a:p>
            <a:pPr fontAlgn="base"/>
            <a:r>
              <a:rPr lang="en-IE" b="0" dirty="0"/>
              <a:t>			    efficacious    effective</a:t>
            </a:r>
          </a:p>
          <a:p>
            <a:pPr fontAlgn="base"/>
            <a:r>
              <a:rPr lang="en-IE" b="0" dirty="0"/>
              <a:t>				elucidate    explain</a:t>
            </a:r>
          </a:p>
          <a:p>
            <a:pPr fontAlgn="base"/>
            <a:r>
              <a:rPr lang="en-IE" b="0" dirty="0"/>
              <a:t>			        proximal    close</a:t>
            </a:r>
          </a:p>
          <a:p>
            <a:pPr fontAlgn="base"/>
            <a:r>
              <a:rPr lang="en-IE" b="0" dirty="0"/>
              <a:t>	</a:t>
            </a:r>
            <a:endParaRPr lang="en-US" dirty="0"/>
          </a:p>
          <a:p>
            <a:pPr fontAlgn="base"/>
            <a:r>
              <a:rPr lang="en-IE" dirty="0">
                <a:solidFill>
                  <a:srgbClr val="FF0000"/>
                </a:solidFill>
              </a:rPr>
              <a:t>Exception:</a:t>
            </a:r>
            <a:r>
              <a:rPr lang="en-IE" b="0" dirty="0"/>
              <a:t> When repeatedly using technical/obscure terms e.g.</a:t>
            </a:r>
          </a:p>
          <a:p>
            <a:pPr fontAlgn="base"/>
            <a:r>
              <a:rPr lang="en-IE" b="0" dirty="0"/>
              <a:t>			    enveloped  =  surrounded by a membrane</a:t>
            </a:r>
          </a:p>
        </p:txBody>
      </p:sp>
    </p:spTree>
    <p:extLst>
      <p:ext uri="{BB962C8B-B14F-4D97-AF65-F5344CB8AC3E}">
        <p14:creationId xmlns:p14="http://schemas.microsoft.com/office/powerpoint/2010/main" val="2077665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8" end="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9" end="9"/>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xEl>
                                              <p:pRg st="10" end="1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xEl>
                                              <p:pRg st="12" end="1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925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Key Elements to 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Scientifically:</a:t>
            </a:r>
          </a:p>
        </p:txBody>
      </p:sp>
      <p:sp>
        <p:nvSpPr>
          <p:cNvPr id="8" name="Text Placeholder 2"/>
          <p:cNvSpPr>
            <a:spLocks noGrp="1"/>
          </p:cNvSpPr>
          <p:nvPr>
            <p:ph type="body" sz="quarter" idx="11"/>
          </p:nvPr>
        </p:nvSpPr>
        <p:spPr>
          <a:xfrm>
            <a:off x="696148" y="1705810"/>
            <a:ext cx="6215291" cy="5152190"/>
          </a:xfrm>
        </p:spPr>
        <p:txBody>
          <a:bodyPr>
            <a:noAutofit/>
          </a:bodyPr>
          <a:lstStyle/>
          <a:p>
            <a:pPr algn="ctr" fontAlgn="base"/>
            <a:r>
              <a:rPr lang="en-IE" dirty="0">
                <a:solidFill>
                  <a:srgbClr val="FF0000"/>
                </a:solidFill>
              </a:rPr>
              <a:t>Clarity:</a:t>
            </a:r>
          </a:p>
          <a:p>
            <a:pPr algn="ctr" fontAlgn="base"/>
            <a:r>
              <a:rPr lang="en-IE" dirty="0"/>
              <a:t>Strategies for clear writing </a:t>
            </a:r>
          </a:p>
          <a:p>
            <a:pPr algn="ctr" fontAlgn="base"/>
            <a:endParaRPr lang="en-IE" dirty="0">
              <a:solidFill>
                <a:srgbClr val="00B0F0"/>
              </a:solidFill>
            </a:endParaRPr>
          </a:p>
          <a:p>
            <a:pPr algn="ctr" fontAlgn="base"/>
            <a:r>
              <a:rPr lang="en-IE" dirty="0">
                <a:solidFill>
                  <a:srgbClr val="00B0F0"/>
                </a:solidFill>
              </a:rPr>
              <a:t>2. Sentence Structure</a:t>
            </a:r>
          </a:p>
          <a:p>
            <a:pPr fontAlgn="base"/>
            <a:r>
              <a:rPr lang="en-IE" b="0" dirty="0"/>
              <a:t>Over description can lead to complex sentences	</a:t>
            </a:r>
          </a:p>
          <a:p>
            <a:pPr fontAlgn="base"/>
            <a:r>
              <a:rPr lang="en-IE" b="0" dirty="0"/>
              <a:t>		     </a:t>
            </a:r>
          </a:p>
          <a:p>
            <a:pPr fontAlgn="base"/>
            <a:r>
              <a:rPr lang="en-IE" b="0" dirty="0"/>
              <a:t>Sentence Structure Choice 1: </a:t>
            </a:r>
            <a:r>
              <a:rPr lang="en-IE" b="0" dirty="0" smtClean="0"/>
              <a:t>“</a:t>
            </a:r>
            <a:r>
              <a:rPr lang="en-US" b="0" dirty="0"/>
              <a:t>The numerical optimization </a:t>
            </a:r>
            <a:r>
              <a:rPr lang="en-US" dirty="0">
                <a:solidFill>
                  <a:srgbClr val="FFC000"/>
                </a:solidFill>
                <a:cs typeface="+mn-cs"/>
              </a:rPr>
              <a:t>algorithm</a:t>
            </a:r>
            <a:r>
              <a:rPr lang="en-US" b="0" dirty="0"/>
              <a:t>, which relies on gradient computations and adaptive learning rates, performs iterative </a:t>
            </a:r>
            <a:r>
              <a:rPr lang="en-US" dirty="0">
                <a:solidFill>
                  <a:srgbClr val="7030A0"/>
                </a:solidFill>
                <a:cs typeface="+mn-cs"/>
              </a:rPr>
              <a:t>updates of parameters</a:t>
            </a:r>
            <a:r>
              <a:rPr lang="en-US" b="0" dirty="0"/>
              <a:t> to minimize error</a:t>
            </a:r>
            <a:r>
              <a:rPr lang="en-IE" b="0" dirty="0" smtClean="0"/>
              <a:t>”</a:t>
            </a:r>
            <a:endParaRPr lang="en-IE" b="0" dirty="0"/>
          </a:p>
          <a:p>
            <a:pPr fontAlgn="base"/>
            <a:endParaRPr lang="en-IE" b="0" dirty="0"/>
          </a:p>
          <a:p>
            <a:pPr fontAlgn="base"/>
            <a:r>
              <a:rPr lang="en-IE" b="0" dirty="0"/>
              <a:t>Sentence Structure Choice 2: </a:t>
            </a:r>
            <a:r>
              <a:rPr lang="en-IE" b="0" dirty="0" smtClean="0"/>
              <a:t>“</a:t>
            </a:r>
            <a:r>
              <a:rPr lang="en-US" b="0" dirty="0"/>
              <a:t>The numerical optimization </a:t>
            </a:r>
            <a:r>
              <a:rPr lang="en-US" dirty="0">
                <a:solidFill>
                  <a:srgbClr val="FFC000"/>
                </a:solidFill>
                <a:cs typeface="+mn-cs"/>
              </a:rPr>
              <a:t>algorithm</a:t>
            </a:r>
            <a:r>
              <a:rPr lang="en-US" b="0" dirty="0"/>
              <a:t> </a:t>
            </a:r>
            <a:r>
              <a:rPr lang="en-US" b="0" dirty="0">
                <a:solidFill>
                  <a:srgbClr val="7030A0"/>
                </a:solidFill>
              </a:rPr>
              <a:t>updates parameters</a:t>
            </a:r>
            <a:r>
              <a:rPr lang="en-US" b="0" dirty="0"/>
              <a:t> iteratively, using gradient computations and adaptive learning rates to minimize error</a:t>
            </a:r>
            <a:r>
              <a:rPr lang="en-IE" b="0" dirty="0" smtClean="0"/>
              <a:t>.”</a:t>
            </a:r>
            <a:endParaRPr lang="en-US" dirty="0"/>
          </a:p>
        </p:txBody>
      </p:sp>
      <p:sp>
        <p:nvSpPr>
          <p:cNvPr id="4" name="TextBox 3"/>
          <p:cNvSpPr txBox="1"/>
          <p:nvPr/>
        </p:nvSpPr>
        <p:spPr>
          <a:xfrm>
            <a:off x="6768932" y="2394573"/>
            <a:ext cx="2375068" cy="2973122"/>
          </a:xfrm>
          <a:prstGeom prst="rect">
            <a:avLst/>
          </a:prstGeom>
          <a:solidFill>
            <a:schemeClr val="bg1"/>
          </a:solidFill>
        </p:spPr>
        <p:txBody>
          <a:bodyPr wrap="square" rtlCol="0">
            <a:spAutoFit/>
          </a:bodyPr>
          <a:lstStyle/>
          <a:p>
            <a:pPr lvl="0" fontAlgn="base">
              <a:spcBef>
                <a:spcPct val="20000"/>
              </a:spcBef>
            </a:pPr>
            <a:r>
              <a:rPr lang="en-IE" dirty="0">
                <a:solidFill>
                  <a:srgbClr val="000000"/>
                </a:solidFill>
              </a:rPr>
              <a:t>The action of the sentence </a:t>
            </a:r>
            <a:r>
              <a:rPr lang="en-IE" dirty="0" smtClean="0">
                <a:solidFill>
                  <a:srgbClr val="000000"/>
                </a:solidFill>
              </a:rPr>
              <a:t>(</a:t>
            </a:r>
            <a:r>
              <a:rPr lang="en-US" dirty="0">
                <a:solidFill>
                  <a:srgbClr val="7030A0"/>
                </a:solidFill>
              </a:rPr>
              <a:t>updates </a:t>
            </a:r>
            <a:r>
              <a:rPr lang="en-US" dirty="0" smtClean="0">
                <a:solidFill>
                  <a:srgbClr val="7030A0"/>
                </a:solidFill>
              </a:rPr>
              <a:t>parameters</a:t>
            </a:r>
            <a:r>
              <a:rPr lang="en-IE" dirty="0" smtClean="0">
                <a:solidFill>
                  <a:srgbClr val="000000"/>
                </a:solidFill>
              </a:rPr>
              <a:t>) </a:t>
            </a:r>
            <a:r>
              <a:rPr lang="en-IE" dirty="0">
                <a:solidFill>
                  <a:srgbClr val="000000"/>
                </a:solidFill>
              </a:rPr>
              <a:t>is too far from the subject </a:t>
            </a:r>
            <a:r>
              <a:rPr lang="en-IE" dirty="0" smtClean="0">
                <a:solidFill>
                  <a:srgbClr val="000000"/>
                </a:solidFill>
              </a:rPr>
              <a:t>(</a:t>
            </a:r>
            <a:r>
              <a:rPr lang="en-IE" dirty="0">
                <a:solidFill>
                  <a:srgbClr val="FFC000"/>
                </a:solidFill>
              </a:rPr>
              <a:t>algorithm</a:t>
            </a:r>
            <a:r>
              <a:rPr lang="en-IE" dirty="0" smtClean="0">
                <a:solidFill>
                  <a:srgbClr val="000000"/>
                </a:solidFill>
              </a:rPr>
              <a:t>). </a:t>
            </a:r>
            <a:r>
              <a:rPr lang="en-IE" dirty="0">
                <a:solidFill>
                  <a:srgbClr val="000000"/>
                </a:solidFill>
              </a:rPr>
              <a:t>Reader loses point.</a:t>
            </a:r>
          </a:p>
          <a:p>
            <a:pPr lvl="0" fontAlgn="base">
              <a:spcBef>
                <a:spcPct val="20000"/>
              </a:spcBef>
            </a:pPr>
            <a:endParaRPr lang="en-IE" dirty="0">
              <a:solidFill>
                <a:srgbClr val="000000"/>
              </a:solidFill>
            </a:endParaRPr>
          </a:p>
          <a:p>
            <a:pPr lvl="0" fontAlgn="base">
              <a:spcBef>
                <a:spcPct val="20000"/>
              </a:spcBef>
            </a:pPr>
            <a:r>
              <a:rPr lang="en-IE" dirty="0">
                <a:solidFill>
                  <a:srgbClr val="000000"/>
                </a:solidFill>
              </a:rPr>
              <a:t>The verbs, functions and activates are unnecessary</a:t>
            </a:r>
          </a:p>
        </p:txBody>
      </p:sp>
    </p:spTree>
    <p:extLst>
      <p:ext uri="{BB962C8B-B14F-4D97-AF65-F5344CB8AC3E}">
        <p14:creationId xmlns:p14="http://schemas.microsoft.com/office/powerpoint/2010/main" val="2879369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8" end="8"/>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925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Key Elements to 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Scientifically:</a:t>
            </a:r>
          </a:p>
        </p:txBody>
      </p:sp>
      <p:sp>
        <p:nvSpPr>
          <p:cNvPr id="8" name="Text Placeholder 2"/>
          <p:cNvSpPr>
            <a:spLocks noGrp="1"/>
          </p:cNvSpPr>
          <p:nvPr>
            <p:ph type="body" sz="quarter" idx="11"/>
          </p:nvPr>
        </p:nvSpPr>
        <p:spPr>
          <a:xfrm>
            <a:off x="696148" y="1705810"/>
            <a:ext cx="6215291" cy="5152190"/>
          </a:xfrm>
        </p:spPr>
        <p:txBody>
          <a:bodyPr>
            <a:noAutofit/>
          </a:bodyPr>
          <a:lstStyle/>
          <a:p>
            <a:pPr algn="ctr" fontAlgn="base"/>
            <a:r>
              <a:rPr lang="en-IE" dirty="0">
                <a:solidFill>
                  <a:srgbClr val="FF0000"/>
                </a:solidFill>
              </a:rPr>
              <a:t>Clarity:</a:t>
            </a:r>
          </a:p>
          <a:p>
            <a:pPr algn="ctr" fontAlgn="base"/>
            <a:r>
              <a:rPr lang="en-IE" dirty="0"/>
              <a:t>Strategies for clear writing </a:t>
            </a:r>
          </a:p>
          <a:p>
            <a:pPr algn="ctr" fontAlgn="base"/>
            <a:endParaRPr lang="en-IE" dirty="0">
              <a:solidFill>
                <a:srgbClr val="00B0F0"/>
              </a:solidFill>
            </a:endParaRPr>
          </a:p>
          <a:p>
            <a:pPr algn="ctr" fontAlgn="base"/>
            <a:r>
              <a:rPr lang="en-IE" dirty="0">
                <a:solidFill>
                  <a:srgbClr val="00B0F0"/>
                </a:solidFill>
              </a:rPr>
              <a:t>3. Verbosity</a:t>
            </a:r>
          </a:p>
          <a:p>
            <a:pPr fontAlgn="base"/>
            <a:endParaRPr lang="en-IE" b="0" dirty="0"/>
          </a:p>
          <a:p>
            <a:pPr fontAlgn="base"/>
            <a:r>
              <a:rPr lang="en-IE" b="0" dirty="0"/>
              <a:t>Unnecessary words/phrases distracts rather than engages the reader</a:t>
            </a:r>
          </a:p>
          <a:p>
            <a:pPr fontAlgn="base"/>
            <a:endParaRPr lang="en-IE" b="0" dirty="0"/>
          </a:p>
          <a:p>
            <a:pPr fontAlgn="base"/>
            <a:r>
              <a:rPr lang="en-IE" b="0" dirty="0"/>
              <a:t>Avoid generic phrases contribute no novel information. </a:t>
            </a:r>
          </a:p>
          <a:p>
            <a:pPr marL="285750" indent="-285750" fontAlgn="base">
              <a:buFont typeface="Arial" panose="020B0604020202020204" pitchFamily="34" charset="0"/>
              <a:buChar char="•"/>
            </a:pPr>
            <a:r>
              <a:rPr lang="en-IE" b="0" dirty="0"/>
              <a:t>“the fact that” </a:t>
            </a:r>
          </a:p>
          <a:p>
            <a:pPr marL="285750" indent="-285750" fontAlgn="base">
              <a:buFont typeface="Arial" panose="020B0604020202020204" pitchFamily="34" charset="0"/>
              <a:buChar char="•"/>
            </a:pPr>
            <a:r>
              <a:rPr lang="en-IE" b="0" dirty="0"/>
              <a:t>“it should be noted that” </a:t>
            </a:r>
          </a:p>
          <a:p>
            <a:pPr marL="285750" indent="-285750" fontAlgn="base">
              <a:buFont typeface="Arial" panose="020B0604020202020204" pitchFamily="34" charset="0"/>
              <a:buChar char="•"/>
            </a:pPr>
            <a:r>
              <a:rPr lang="en-IE" b="0" dirty="0"/>
              <a:t>“it is interesting that” </a:t>
            </a:r>
          </a:p>
          <a:p>
            <a:pPr marL="285750" indent="-285750" fontAlgn="base">
              <a:buFont typeface="Arial" panose="020B0604020202020204" pitchFamily="34" charset="0"/>
              <a:buChar char="•"/>
            </a:pPr>
            <a:r>
              <a:rPr lang="en-IE" b="0" dirty="0"/>
              <a:t>Uninteresting/noteworthy information</a:t>
            </a:r>
          </a:p>
          <a:p>
            <a:pPr marL="285750" indent="-285750" fontAlgn="base">
              <a:buFont typeface="Arial" panose="020B0604020202020204" pitchFamily="34" charset="0"/>
              <a:buChar char="•"/>
            </a:pPr>
            <a:endParaRPr lang="en-IE" b="0" dirty="0"/>
          </a:p>
          <a:p>
            <a:pPr fontAlgn="base"/>
            <a:r>
              <a:rPr lang="en-IE" b="0" dirty="0"/>
              <a:t>Your reader will be interested based on the content only</a:t>
            </a:r>
            <a:endParaRPr lang="en-IE" dirty="0">
              <a:solidFill>
                <a:srgbClr val="00B0F0"/>
              </a:solidFill>
            </a:endParaRPr>
          </a:p>
        </p:txBody>
      </p:sp>
      <p:sp>
        <p:nvSpPr>
          <p:cNvPr id="5" name="TextBox 4"/>
          <p:cNvSpPr txBox="1"/>
          <p:nvPr/>
        </p:nvSpPr>
        <p:spPr>
          <a:xfrm>
            <a:off x="6792683" y="2406453"/>
            <a:ext cx="2351315" cy="2308324"/>
          </a:xfrm>
          <a:prstGeom prst="rect">
            <a:avLst/>
          </a:prstGeom>
          <a:solidFill>
            <a:schemeClr val="bg1"/>
          </a:solidFill>
        </p:spPr>
        <p:txBody>
          <a:bodyPr wrap="square" rtlCol="0">
            <a:spAutoFit/>
          </a:bodyPr>
          <a:lstStyle/>
          <a:p>
            <a:pPr algn="ctr" fontAlgn="base"/>
            <a:r>
              <a:rPr lang="en-IE" b="1" dirty="0">
                <a:solidFill>
                  <a:srgbClr val="FF0000"/>
                </a:solidFill>
              </a:rPr>
              <a:t>Clarity</a:t>
            </a:r>
            <a:endParaRPr lang="en-IE" dirty="0">
              <a:solidFill>
                <a:srgbClr val="FF0000"/>
              </a:solidFill>
            </a:endParaRPr>
          </a:p>
          <a:p>
            <a:pPr algn="ctr" fontAlgn="base"/>
            <a:r>
              <a:rPr lang="en-IE" dirty="0">
                <a:solidFill>
                  <a:srgbClr val="FF0000"/>
                </a:solidFill>
              </a:rPr>
              <a:t>is achieved by paying attention to:</a:t>
            </a:r>
          </a:p>
          <a:p>
            <a:pPr fontAlgn="base"/>
            <a:endParaRPr lang="en-IE" b="1" dirty="0">
              <a:solidFill>
                <a:srgbClr val="00B0F0"/>
              </a:solidFill>
            </a:endParaRPr>
          </a:p>
          <a:p>
            <a:pPr marL="342900" indent="-342900" fontAlgn="base">
              <a:buAutoNum type="arabicPeriod"/>
            </a:pPr>
            <a:r>
              <a:rPr lang="en-IE" b="1" dirty="0">
                <a:solidFill>
                  <a:srgbClr val="00B0F0"/>
                </a:solidFill>
              </a:rPr>
              <a:t>Language Use</a:t>
            </a:r>
          </a:p>
          <a:p>
            <a:pPr marL="342900" indent="-342900" fontAlgn="base">
              <a:buAutoNum type="arabicPeriod"/>
            </a:pPr>
            <a:r>
              <a:rPr lang="en-IE" b="1" dirty="0">
                <a:solidFill>
                  <a:srgbClr val="00B0F0"/>
                </a:solidFill>
              </a:rPr>
              <a:t>Sentence Structure</a:t>
            </a:r>
          </a:p>
          <a:p>
            <a:pPr marL="342900" indent="-342900" fontAlgn="base">
              <a:buAutoNum type="arabicPeriod"/>
            </a:pPr>
            <a:r>
              <a:rPr lang="en-IE" b="1" dirty="0">
                <a:solidFill>
                  <a:srgbClr val="00B0F0"/>
                </a:solidFill>
              </a:rPr>
              <a:t>Verbosity</a:t>
            </a:r>
          </a:p>
        </p:txBody>
      </p:sp>
    </p:spTree>
    <p:extLst>
      <p:ext uri="{BB962C8B-B14F-4D97-AF65-F5344CB8AC3E}">
        <p14:creationId xmlns:p14="http://schemas.microsoft.com/office/powerpoint/2010/main" val="1563826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925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Key Elements to 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Scientifically:</a:t>
            </a:r>
          </a:p>
        </p:txBody>
      </p:sp>
      <p:sp>
        <p:nvSpPr>
          <p:cNvPr id="8" name="Text Placeholder 2"/>
          <p:cNvSpPr>
            <a:spLocks noGrp="1"/>
          </p:cNvSpPr>
          <p:nvPr>
            <p:ph type="body" sz="quarter" idx="11"/>
          </p:nvPr>
        </p:nvSpPr>
        <p:spPr>
          <a:xfrm>
            <a:off x="696148" y="1587057"/>
            <a:ext cx="6195103" cy="5152190"/>
          </a:xfrm>
        </p:spPr>
        <p:txBody>
          <a:bodyPr>
            <a:normAutofit/>
          </a:bodyPr>
          <a:lstStyle/>
          <a:p>
            <a:pPr fontAlgn="base"/>
            <a:r>
              <a:rPr lang="en-IE" dirty="0">
                <a:solidFill>
                  <a:srgbClr val="FF0000"/>
                </a:solidFill>
              </a:rPr>
              <a:t>Objectivity:</a:t>
            </a:r>
            <a:r>
              <a:rPr lang="en-IE" b="0" dirty="0"/>
              <a:t> any claims that you make need to be based on facts, not intuition or emotion</a:t>
            </a:r>
          </a:p>
          <a:p>
            <a:pPr fontAlgn="base"/>
            <a:endParaRPr lang="en-IE" b="0" dirty="0"/>
          </a:p>
          <a:p>
            <a:pPr fontAlgn="base"/>
            <a:r>
              <a:rPr lang="en-IE" b="0" dirty="0"/>
              <a:t>The objective tone used in scientific writing reflects the philosophy of the scientific method.</a:t>
            </a:r>
          </a:p>
          <a:p>
            <a:pPr fontAlgn="base"/>
            <a:endParaRPr lang="en-IE" b="0" dirty="0"/>
          </a:p>
          <a:p>
            <a:pPr fontAlgn="base"/>
            <a:r>
              <a:rPr lang="en-IE" b="0" dirty="0"/>
              <a:t>Thus, scientific writers try to adopt a tone that removes the focus from the researcher (figuratively and emotional) and puts it only on the research itself. </a:t>
            </a:r>
          </a:p>
          <a:p>
            <a:pPr fontAlgn="base"/>
            <a:endParaRPr lang="en-IE" b="0" dirty="0"/>
          </a:p>
          <a:p>
            <a:pPr fontAlgn="base"/>
            <a:r>
              <a:rPr lang="en-IE" b="0" dirty="0"/>
              <a:t>If results are not repeatable, regardless of the scientist, then they are not valid</a:t>
            </a:r>
          </a:p>
          <a:p>
            <a:pPr fontAlgn="base"/>
            <a:r>
              <a:rPr lang="en-IE" b="0" dirty="0"/>
              <a:t>Therefore your results will only be considered valid if any researcher performing the same experimental tests and analyses that you describe would be able to produce the same results. </a:t>
            </a:r>
            <a:r>
              <a:rPr lang="en-IE" dirty="0"/>
              <a:t>YOU DO NOT MATTER, THE RESEARCH DOES!!</a:t>
            </a:r>
          </a:p>
        </p:txBody>
      </p:sp>
      <p:sp>
        <p:nvSpPr>
          <p:cNvPr id="4" name="TextBox 3"/>
          <p:cNvSpPr txBox="1"/>
          <p:nvPr/>
        </p:nvSpPr>
        <p:spPr>
          <a:xfrm>
            <a:off x="6792685" y="2580252"/>
            <a:ext cx="2351315" cy="2031325"/>
          </a:xfrm>
          <a:prstGeom prst="rect">
            <a:avLst/>
          </a:prstGeom>
          <a:solidFill>
            <a:schemeClr val="bg1"/>
          </a:solidFill>
        </p:spPr>
        <p:txBody>
          <a:bodyPr wrap="square" rtlCol="0">
            <a:spAutoFit/>
          </a:bodyPr>
          <a:lstStyle/>
          <a:p>
            <a:pPr algn="ctr" fontAlgn="base"/>
            <a:r>
              <a:rPr lang="en-IE" b="1" dirty="0">
                <a:solidFill>
                  <a:srgbClr val="FF0000"/>
                </a:solidFill>
              </a:rPr>
              <a:t>Objectivity</a:t>
            </a:r>
            <a:endParaRPr lang="en-IE" dirty="0">
              <a:solidFill>
                <a:srgbClr val="FF0000"/>
              </a:solidFill>
            </a:endParaRPr>
          </a:p>
          <a:p>
            <a:pPr algn="ctr" fontAlgn="base"/>
            <a:r>
              <a:rPr lang="en-IE" dirty="0">
                <a:solidFill>
                  <a:srgbClr val="FF0000"/>
                </a:solidFill>
              </a:rPr>
              <a:t>is achieved by paying attention to:</a:t>
            </a:r>
          </a:p>
          <a:p>
            <a:pPr fontAlgn="base"/>
            <a:endParaRPr lang="en-IE" b="1" dirty="0">
              <a:solidFill>
                <a:srgbClr val="00B0F0"/>
              </a:solidFill>
            </a:endParaRPr>
          </a:p>
          <a:p>
            <a:pPr marL="342900" indent="-342900" fontAlgn="base">
              <a:buAutoNum type="arabicPeriod"/>
            </a:pPr>
            <a:r>
              <a:rPr lang="en-IE" b="1" dirty="0">
                <a:solidFill>
                  <a:srgbClr val="00B0F0"/>
                </a:solidFill>
              </a:rPr>
              <a:t>Passive Voice</a:t>
            </a:r>
          </a:p>
          <a:p>
            <a:pPr marL="342900" indent="-342900" fontAlgn="base">
              <a:buAutoNum type="arabicPeriod"/>
            </a:pPr>
            <a:r>
              <a:rPr lang="en-IE" b="1" dirty="0">
                <a:solidFill>
                  <a:srgbClr val="00B0F0"/>
                </a:solidFill>
              </a:rPr>
              <a:t>Limitations of Your Research</a:t>
            </a:r>
          </a:p>
        </p:txBody>
      </p:sp>
    </p:spTree>
    <p:extLst>
      <p:ext uri="{BB962C8B-B14F-4D97-AF65-F5344CB8AC3E}">
        <p14:creationId xmlns:p14="http://schemas.microsoft.com/office/powerpoint/2010/main" val="1308205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925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Key Elements to 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Scientifically:</a:t>
            </a:r>
          </a:p>
        </p:txBody>
      </p:sp>
      <p:sp>
        <p:nvSpPr>
          <p:cNvPr id="8" name="Text Placeholder 2"/>
          <p:cNvSpPr>
            <a:spLocks noGrp="1"/>
          </p:cNvSpPr>
          <p:nvPr>
            <p:ph type="body" sz="quarter" idx="11"/>
          </p:nvPr>
        </p:nvSpPr>
        <p:spPr>
          <a:xfrm>
            <a:off x="696148" y="1705810"/>
            <a:ext cx="6215291" cy="5152190"/>
          </a:xfrm>
        </p:spPr>
        <p:txBody>
          <a:bodyPr>
            <a:noAutofit/>
          </a:bodyPr>
          <a:lstStyle/>
          <a:p>
            <a:pPr algn="ctr" fontAlgn="base"/>
            <a:r>
              <a:rPr lang="en-IE" dirty="0">
                <a:solidFill>
                  <a:srgbClr val="FF0000"/>
                </a:solidFill>
              </a:rPr>
              <a:t>Objectivity:</a:t>
            </a:r>
          </a:p>
          <a:p>
            <a:pPr algn="ctr" fontAlgn="base"/>
            <a:r>
              <a:rPr lang="en-IE" dirty="0"/>
              <a:t>Strategies for objective, conventional scientific writing</a:t>
            </a:r>
          </a:p>
          <a:p>
            <a:pPr algn="ctr" fontAlgn="base"/>
            <a:endParaRPr lang="en-IE" dirty="0">
              <a:solidFill>
                <a:srgbClr val="00B0F0"/>
              </a:solidFill>
            </a:endParaRPr>
          </a:p>
          <a:p>
            <a:pPr algn="ctr" fontAlgn="base"/>
            <a:r>
              <a:rPr lang="en-IE" dirty="0">
                <a:solidFill>
                  <a:srgbClr val="00B0F0"/>
                </a:solidFill>
              </a:rPr>
              <a:t>1. Passive Voice</a:t>
            </a:r>
          </a:p>
          <a:p>
            <a:pPr fontAlgn="base"/>
            <a:endParaRPr lang="en-IE" b="0" dirty="0"/>
          </a:p>
          <a:p>
            <a:pPr fontAlgn="base"/>
            <a:r>
              <a:rPr lang="en-IE" dirty="0"/>
              <a:t>Passive voice </a:t>
            </a:r>
            <a:r>
              <a:rPr lang="en-IE" b="0" dirty="0"/>
              <a:t>is a sentence structure where the subject who performs the action is ambiguous </a:t>
            </a:r>
          </a:p>
          <a:p>
            <a:pPr fontAlgn="base"/>
            <a:endParaRPr lang="en-IE" b="0" dirty="0"/>
          </a:p>
          <a:p>
            <a:pPr fontAlgn="base"/>
            <a:r>
              <a:rPr lang="en-IE" b="0" dirty="0"/>
              <a:t>This enhances objectivity by</a:t>
            </a:r>
          </a:p>
          <a:p>
            <a:pPr marL="285750" indent="-285750" fontAlgn="base">
              <a:buFont typeface="Arial" panose="020B0604020202020204" pitchFamily="34" charset="0"/>
              <a:buChar char="•"/>
            </a:pPr>
            <a:r>
              <a:rPr lang="en-IE" b="0" dirty="0"/>
              <a:t>Taking the actor i.e., the researcher</a:t>
            </a:r>
          </a:p>
          <a:p>
            <a:pPr marL="285750" indent="-285750" fontAlgn="base">
              <a:buFont typeface="Arial" panose="020B0604020202020204" pitchFamily="34" charset="0"/>
              <a:buChar char="•"/>
            </a:pPr>
            <a:r>
              <a:rPr lang="en-IE" b="0" dirty="0"/>
              <a:t>Out of the action i.e., the research </a:t>
            </a:r>
          </a:p>
          <a:p>
            <a:pPr fontAlgn="base"/>
            <a:endParaRPr lang="en-IE" b="0" dirty="0"/>
          </a:p>
          <a:p>
            <a:pPr fontAlgn="base"/>
            <a:r>
              <a:rPr lang="en-IE" b="0" dirty="0"/>
              <a:t>Disadvantages:</a:t>
            </a:r>
          </a:p>
          <a:p>
            <a:pPr marL="285750" indent="-285750" fontAlgn="base">
              <a:buFont typeface="Arial" panose="020B0604020202020204" pitchFamily="34" charset="0"/>
              <a:buChar char="•"/>
            </a:pPr>
            <a:r>
              <a:rPr lang="en-IE" b="0" dirty="0"/>
              <a:t>Awkward/confusing sentence structures </a:t>
            </a:r>
          </a:p>
          <a:p>
            <a:pPr marL="285750" indent="-285750" fontAlgn="base">
              <a:buFont typeface="Arial" panose="020B0604020202020204" pitchFamily="34" charset="0"/>
              <a:buChar char="•"/>
            </a:pPr>
            <a:r>
              <a:rPr lang="en-IE" b="0" dirty="0"/>
              <a:t>Generally considered less engaging</a:t>
            </a:r>
          </a:p>
        </p:txBody>
      </p:sp>
      <p:sp>
        <p:nvSpPr>
          <p:cNvPr id="7" name="TextBox 6"/>
          <p:cNvSpPr txBox="1"/>
          <p:nvPr/>
        </p:nvSpPr>
        <p:spPr>
          <a:xfrm>
            <a:off x="6768932" y="2394573"/>
            <a:ext cx="2375068" cy="3471720"/>
          </a:xfrm>
          <a:prstGeom prst="rect">
            <a:avLst/>
          </a:prstGeom>
          <a:solidFill>
            <a:schemeClr val="bg1"/>
          </a:solidFill>
        </p:spPr>
        <p:txBody>
          <a:bodyPr wrap="square" rtlCol="0">
            <a:spAutoFit/>
          </a:bodyPr>
          <a:lstStyle/>
          <a:p>
            <a:pPr lvl="0" algn="ctr" fontAlgn="base">
              <a:spcBef>
                <a:spcPct val="20000"/>
              </a:spcBef>
            </a:pPr>
            <a:r>
              <a:rPr lang="en-IE" dirty="0">
                <a:solidFill>
                  <a:srgbClr val="000000"/>
                </a:solidFill>
              </a:rPr>
              <a:t>“We performed a two-tailed t-test”</a:t>
            </a:r>
          </a:p>
          <a:p>
            <a:pPr lvl="0" algn="ctr" fontAlgn="base">
              <a:spcBef>
                <a:spcPct val="20000"/>
              </a:spcBef>
            </a:pPr>
            <a:r>
              <a:rPr lang="en-IE" dirty="0">
                <a:solidFill>
                  <a:srgbClr val="000000"/>
                </a:solidFill>
              </a:rPr>
              <a:t>Becomes</a:t>
            </a:r>
          </a:p>
          <a:p>
            <a:pPr lvl="0" algn="ctr" fontAlgn="base">
              <a:spcBef>
                <a:spcPct val="20000"/>
              </a:spcBef>
            </a:pPr>
            <a:r>
              <a:rPr lang="en-IE" dirty="0"/>
              <a:t>“</a:t>
            </a:r>
            <a:r>
              <a:rPr lang="en-IE" dirty="0">
                <a:solidFill>
                  <a:srgbClr val="FF0000"/>
                </a:solidFill>
              </a:rPr>
              <a:t>A two-tailed t-test was performed</a:t>
            </a:r>
            <a:r>
              <a:rPr lang="en-IE" dirty="0"/>
              <a:t>”</a:t>
            </a:r>
          </a:p>
          <a:p>
            <a:pPr lvl="0" algn="ctr" fontAlgn="base">
              <a:spcBef>
                <a:spcPct val="20000"/>
              </a:spcBef>
            </a:pPr>
            <a:endParaRPr lang="en-IE" dirty="0"/>
          </a:p>
          <a:p>
            <a:pPr lvl="0" algn="ctr" fontAlgn="base">
              <a:spcBef>
                <a:spcPct val="20000"/>
              </a:spcBef>
            </a:pPr>
            <a:r>
              <a:rPr lang="en-IE" dirty="0">
                <a:solidFill>
                  <a:srgbClr val="000000"/>
                </a:solidFill>
              </a:rPr>
              <a:t>“In this paper we present results”</a:t>
            </a:r>
          </a:p>
          <a:p>
            <a:pPr lvl="0" algn="ctr" fontAlgn="base">
              <a:spcBef>
                <a:spcPct val="20000"/>
              </a:spcBef>
            </a:pPr>
            <a:r>
              <a:rPr lang="en-IE" dirty="0">
                <a:solidFill>
                  <a:srgbClr val="000000"/>
                </a:solidFill>
              </a:rPr>
              <a:t>Becomes</a:t>
            </a:r>
          </a:p>
          <a:p>
            <a:pPr lvl="0" algn="ctr" fontAlgn="base">
              <a:spcBef>
                <a:spcPct val="20000"/>
              </a:spcBef>
            </a:pPr>
            <a:r>
              <a:rPr lang="en-IE" dirty="0"/>
              <a:t>“</a:t>
            </a:r>
            <a:r>
              <a:rPr lang="en-IE" dirty="0">
                <a:solidFill>
                  <a:srgbClr val="FF0000"/>
                </a:solidFill>
              </a:rPr>
              <a:t>Results presented in this paper</a:t>
            </a:r>
            <a:r>
              <a:rPr lang="en-IE" dirty="0"/>
              <a:t>”</a:t>
            </a:r>
          </a:p>
        </p:txBody>
      </p:sp>
    </p:spTree>
    <p:extLst>
      <p:ext uri="{BB962C8B-B14F-4D97-AF65-F5344CB8AC3E}">
        <p14:creationId xmlns:p14="http://schemas.microsoft.com/office/powerpoint/2010/main" val="819918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696148" y="1705809"/>
            <a:ext cx="6441988" cy="1586031"/>
          </a:xfrm>
        </p:spPr>
        <p:txBody>
          <a:bodyPr/>
          <a:lstStyle/>
          <a:p>
            <a:pPr marL="457200" indent="-457200">
              <a:buFont typeface="+mj-lt"/>
              <a:buAutoNum type="arabicPeriod"/>
            </a:pPr>
            <a:r>
              <a:rPr lang="en-GB" dirty="0">
                <a:latin typeface="Arial" panose="020B0604020202020204" pitchFamily="34" charset="0"/>
                <a:cs typeface="Arial" panose="020B0604020202020204" pitchFamily="34" charset="0"/>
              </a:rPr>
              <a:t>Key Definitions</a:t>
            </a:r>
          </a:p>
          <a:p>
            <a:pPr marL="457200" indent="-457200">
              <a:buFont typeface="+mj-lt"/>
              <a:buAutoNum type="arabicPeriod"/>
            </a:pPr>
            <a:r>
              <a:rPr lang="en-GB" dirty="0">
                <a:latin typeface="Arial" panose="020B0604020202020204" pitchFamily="34" charset="0"/>
                <a:cs typeface="Arial" panose="020B0604020202020204" pitchFamily="34" charset="0"/>
              </a:rPr>
              <a:t>How to write scientifically?</a:t>
            </a:r>
          </a:p>
          <a:p>
            <a:pPr marL="457200" indent="-457200">
              <a:buFont typeface="+mj-lt"/>
              <a:buAutoNum type="arabicPeriod"/>
            </a:pPr>
            <a:r>
              <a:rPr lang="en-GB" dirty="0">
                <a:latin typeface="Arial" panose="020B0604020202020204" pitchFamily="34" charset="0"/>
                <a:cs typeface="Arial" panose="020B0604020202020204" pitchFamily="34" charset="0"/>
              </a:rPr>
              <a:t>How to write a </a:t>
            </a:r>
            <a:r>
              <a:rPr lang="en-GB" dirty="0" err="1">
                <a:latin typeface="Arial" panose="020B0604020202020204" pitchFamily="34" charset="0"/>
                <a:cs typeface="Arial" panose="020B0604020202020204" pitchFamily="34" charset="0"/>
              </a:rPr>
              <a:t>scienctific</a:t>
            </a:r>
            <a:r>
              <a:rPr lang="en-GB" dirty="0">
                <a:latin typeface="Arial" panose="020B0604020202020204" pitchFamily="34" charset="0"/>
                <a:cs typeface="Arial" panose="020B0604020202020204" pitchFamily="34" charset="0"/>
              </a:rPr>
              <a:t> paper/report ?</a:t>
            </a:r>
          </a:p>
          <a:p>
            <a:pPr marL="457200" indent="-457200">
              <a:buFont typeface="+mj-lt"/>
              <a:buAutoNum type="arabicPeriod"/>
            </a:pPr>
            <a:r>
              <a:rPr lang="en-GB" dirty="0">
                <a:latin typeface="Arial" panose="020B0604020202020204" pitchFamily="34" charset="0"/>
                <a:cs typeface="Arial" panose="020B0604020202020204" pitchFamily="34" charset="0"/>
              </a:rPr>
              <a:t>How to write a literature review/review?</a:t>
            </a:r>
          </a:p>
        </p:txBody>
      </p:sp>
      <p:sp>
        <p:nvSpPr>
          <p:cNvPr id="2" name="Text Placeholder 1"/>
          <p:cNvSpPr>
            <a:spLocks noGrp="1"/>
          </p:cNvSpPr>
          <p:nvPr>
            <p:ph type="body" sz="quarter" idx="10"/>
          </p:nvPr>
        </p:nvSpPr>
        <p:spPr/>
        <p:txBody>
          <a:bodyPr/>
          <a:lstStyle/>
          <a:p>
            <a:r>
              <a:rPr lang="en-GB" dirty="0">
                <a:latin typeface="Arial" panose="020B0604020202020204" pitchFamily="34" charset="0"/>
                <a:cs typeface="Arial" panose="020B0604020202020204" pitchFamily="34" charset="0"/>
              </a:rPr>
              <a:t>Overview:</a:t>
            </a:r>
          </a:p>
          <a:p>
            <a:endParaRPr lang="en-IE" dirty="0"/>
          </a:p>
        </p:txBody>
      </p:sp>
    </p:spTree>
    <p:extLst>
      <p:ext uri="{BB962C8B-B14F-4D97-AF65-F5344CB8AC3E}">
        <p14:creationId xmlns:p14="http://schemas.microsoft.com/office/powerpoint/2010/main" val="9341582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925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Key Elements to 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Scientifically:</a:t>
            </a:r>
          </a:p>
        </p:txBody>
      </p:sp>
      <p:sp>
        <p:nvSpPr>
          <p:cNvPr id="8" name="Text Placeholder 2"/>
          <p:cNvSpPr>
            <a:spLocks noGrp="1"/>
          </p:cNvSpPr>
          <p:nvPr>
            <p:ph type="body" sz="quarter" idx="11"/>
          </p:nvPr>
        </p:nvSpPr>
        <p:spPr>
          <a:xfrm>
            <a:off x="696148" y="1705810"/>
            <a:ext cx="6215291" cy="5152190"/>
          </a:xfrm>
        </p:spPr>
        <p:txBody>
          <a:bodyPr>
            <a:noAutofit/>
          </a:bodyPr>
          <a:lstStyle/>
          <a:p>
            <a:pPr algn="ctr" fontAlgn="base"/>
            <a:r>
              <a:rPr lang="en-IE" dirty="0">
                <a:solidFill>
                  <a:srgbClr val="FF0000"/>
                </a:solidFill>
              </a:rPr>
              <a:t>Objectivity:</a:t>
            </a:r>
          </a:p>
          <a:p>
            <a:pPr algn="ctr" fontAlgn="base"/>
            <a:r>
              <a:rPr lang="en-IE" dirty="0"/>
              <a:t>Strategies for objective, conventional scientific writing</a:t>
            </a:r>
          </a:p>
          <a:p>
            <a:pPr algn="ctr" fontAlgn="base"/>
            <a:endParaRPr lang="en-IE" dirty="0">
              <a:solidFill>
                <a:srgbClr val="00B0F0"/>
              </a:solidFill>
            </a:endParaRPr>
          </a:p>
          <a:p>
            <a:pPr algn="ctr" fontAlgn="base"/>
            <a:r>
              <a:rPr lang="en-IE" dirty="0">
                <a:solidFill>
                  <a:srgbClr val="00B0F0"/>
                </a:solidFill>
              </a:rPr>
              <a:t>2. Limitations of Your Research</a:t>
            </a:r>
          </a:p>
          <a:p>
            <a:pPr fontAlgn="base"/>
            <a:r>
              <a:rPr lang="en-IE" b="0" dirty="0"/>
              <a:t>Results/Discussions/Conclusions should be directly supported by your data. Avoid:</a:t>
            </a:r>
          </a:p>
          <a:p>
            <a:pPr marL="285750" indent="-285750" fontAlgn="base">
              <a:buFont typeface="Arial" panose="020B0604020202020204" pitchFamily="34" charset="0"/>
              <a:buChar char="•"/>
            </a:pPr>
            <a:r>
              <a:rPr lang="en-IE" b="0" dirty="0"/>
              <a:t>sweeping conclusions </a:t>
            </a:r>
          </a:p>
          <a:p>
            <a:pPr marL="285750" indent="-285750" fontAlgn="base">
              <a:buFont typeface="Arial" panose="020B0604020202020204" pitchFamily="34" charset="0"/>
              <a:buChar char="•"/>
            </a:pPr>
            <a:r>
              <a:rPr lang="en-IE" b="0" dirty="0"/>
              <a:t>assumptions </a:t>
            </a:r>
          </a:p>
          <a:p>
            <a:pPr marL="285750" indent="-285750" fontAlgn="base">
              <a:buFont typeface="Arial" panose="020B0604020202020204" pitchFamily="34" charset="0"/>
              <a:buChar char="•"/>
            </a:pPr>
            <a:r>
              <a:rPr lang="en-IE" b="0" dirty="0"/>
              <a:t>unsubstantiated claims from your or others’ research </a:t>
            </a:r>
          </a:p>
          <a:p>
            <a:pPr fontAlgn="base"/>
            <a:endParaRPr lang="en-IE" b="0" dirty="0"/>
          </a:p>
          <a:p>
            <a:pPr fontAlgn="base"/>
            <a:r>
              <a:rPr lang="en-IE" b="0" dirty="0"/>
              <a:t>“A correlation between fur thickness and basal metabolic rate in rats and mice </a:t>
            </a:r>
            <a:r>
              <a:rPr lang="en-IE" dirty="0"/>
              <a:t>does not mean </a:t>
            </a:r>
            <a:r>
              <a:rPr lang="en-IE" b="0" dirty="0"/>
              <a:t>there is a correlation in all mammals.” </a:t>
            </a:r>
          </a:p>
          <a:p>
            <a:pPr fontAlgn="base"/>
            <a:r>
              <a:rPr lang="en-IE" b="0" dirty="0"/>
              <a:t>“A correlation between fur thickness and basal metabolic rate found in twenty mammalian species, </a:t>
            </a:r>
            <a:r>
              <a:rPr lang="en-IE" dirty="0"/>
              <a:t>may mean </a:t>
            </a:r>
            <a:r>
              <a:rPr lang="en-IE" b="0" dirty="0"/>
              <a:t>there is a correlation in all mammals.”</a:t>
            </a:r>
            <a:endParaRPr lang="en-IE" dirty="0"/>
          </a:p>
          <a:p>
            <a:pPr fontAlgn="base"/>
            <a:r>
              <a:rPr lang="en-IE" b="0" dirty="0"/>
              <a:t> </a:t>
            </a:r>
          </a:p>
        </p:txBody>
      </p:sp>
      <p:sp>
        <p:nvSpPr>
          <p:cNvPr id="5" name="TextBox 4"/>
          <p:cNvSpPr txBox="1"/>
          <p:nvPr/>
        </p:nvSpPr>
        <p:spPr>
          <a:xfrm>
            <a:off x="6792685" y="2382701"/>
            <a:ext cx="2351315" cy="2031325"/>
          </a:xfrm>
          <a:prstGeom prst="rect">
            <a:avLst/>
          </a:prstGeom>
          <a:solidFill>
            <a:schemeClr val="bg1"/>
          </a:solidFill>
        </p:spPr>
        <p:txBody>
          <a:bodyPr wrap="square" rtlCol="0">
            <a:spAutoFit/>
          </a:bodyPr>
          <a:lstStyle/>
          <a:p>
            <a:pPr algn="ctr" fontAlgn="base"/>
            <a:r>
              <a:rPr lang="en-IE" b="1" dirty="0">
                <a:solidFill>
                  <a:srgbClr val="FF0000"/>
                </a:solidFill>
              </a:rPr>
              <a:t>Objectivity</a:t>
            </a:r>
            <a:endParaRPr lang="en-IE" dirty="0">
              <a:solidFill>
                <a:srgbClr val="FF0000"/>
              </a:solidFill>
            </a:endParaRPr>
          </a:p>
          <a:p>
            <a:pPr algn="ctr" fontAlgn="base"/>
            <a:r>
              <a:rPr lang="en-IE" dirty="0">
                <a:solidFill>
                  <a:srgbClr val="FF0000"/>
                </a:solidFill>
              </a:rPr>
              <a:t>is achieved by paying attention to:</a:t>
            </a:r>
          </a:p>
          <a:p>
            <a:pPr fontAlgn="base"/>
            <a:endParaRPr lang="en-IE" b="1" dirty="0">
              <a:solidFill>
                <a:srgbClr val="00B0F0"/>
              </a:solidFill>
            </a:endParaRPr>
          </a:p>
          <a:p>
            <a:pPr marL="342900" indent="-342900" fontAlgn="base">
              <a:buAutoNum type="arabicPeriod"/>
            </a:pPr>
            <a:r>
              <a:rPr lang="en-IE" b="1" dirty="0">
                <a:solidFill>
                  <a:srgbClr val="00B0F0"/>
                </a:solidFill>
              </a:rPr>
              <a:t>Passive Voice</a:t>
            </a:r>
          </a:p>
          <a:p>
            <a:pPr marL="342900" indent="-342900" fontAlgn="base">
              <a:buAutoNum type="arabicPeriod"/>
            </a:pPr>
            <a:r>
              <a:rPr lang="en-IE" b="1" dirty="0">
                <a:solidFill>
                  <a:srgbClr val="00B0F0"/>
                </a:solidFill>
              </a:rPr>
              <a:t>Limitations of Your Research</a:t>
            </a:r>
          </a:p>
        </p:txBody>
      </p:sp>
    </p:spTree>
    <p:extLst>
      <p:ext uri="{BB962C8B-B14F-4D97-AF65-F5344CB8AC3E}">
        <p14:creationId xmlns:p14="http://schemas.microsoft.com/office/powerpoint/2010/main" val="3029477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9" end="9"/>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0" end="1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85000" lnSpcReduction="100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a Scientific Paper/Report/Thesis:</a:t>
            </a:r>
          </a:p>
        </p:txBody>
      </p:sp>
      <p:sp>
        <p:nvSpPr>
          <p:cNvPr id="8" name="Text Placeholder 2"/>
          <p:cNvSpPr>
            <a:spLocks noGrp="1"/>
          </p:cNvSpPr>
          <p:nvPr>
            <p:ph type="body" sz="quarter" idx="11"/>
          </p:nvPr>
        </p:nvSpPr>
        <p:spPr>
          <a:xfrm>
            <a:off x="696147" y="1705809"/>
            <a:ext cx="6195103" cy="3804341"/>
          </a:xfrm>
        </p:spPr>
        <p:txBody>
          <a:bodyPr>
            <a:normAutofit/>
          </a:bodyPr>
          <a:lstStyle/>
          <a:p>
            <a:pPr fontAlgn="base"/>
            <a:r>
              <a:rPr lang="en-IE" b="0" dirty="0"/>
              <a:t>The scientific paper has developed over the past three centuries into a tool to communicate the results of scientific inquiry. </a:t>
            </a:r>
          </a:p>
          <a:p>
            <a:pPr fontAlgn="base"/>
            <a:endParaRPr lang="en-IE" b="0" dirty="0"/>
          </a:p>
          <a:p>
            <a:pPr fontAlgn="base"/>
            <a:r>
              <a:rPr lang="en-IE" b="0" dirty="0"/>
              <a:t>The main audience for scientific papers is extremely specialized.</a:t>
            </a:r>
          </a:p>
          <a:p>
            <a:pPr fontAlgn="base"/>
            <a:r>
              <a:rPr lang="en-IE" b="0" dirty="0"/>
              <a:t> </a:t>
            </a:r>
          </a:p>
          <a:p>
            <a:pPr fontAlgn="base"/>
            <a:r>
              <a:rPr lang="en-IE" b="0" dirty="0"/>
              <a:t>The purpose is twofold:</a:t>
            </a:r>
          </a:p>
          <a:p>
            <a:pPr marL="285750" indent="-285750" fontAlgn="base">
              <a:buFont typeface="Arial" panose="020B0604020202020204" pitchFamily="34" charset="0"/>
              <a:buChar char="•"/>
            </a:pPr>
            <a:r>
              <a:rPr lang="en-IE" b="0" dirty="0"/>
              <a:t>to present information so that it is easy to retrieve,</a:t>
            </a:r>
          </a:p>
          <a:p>
            <a:pPr marL="285750" indent="-285750" fontAlgn="base">
              <a:buFont typeface="Arial" panose="020B0604020202020204" pitchFamily="34" charset="0"/>
              <a:buChar char="•"/>
            </a:pPr>
            <a:r>
              <a:rPr lang="en-IE" b="0" dirty="0"/>
              <a:t>to present enough information that the reader can duplicate the scientific study.</a:t>
            </a:r>
          </a:p>
          <a:p>
            <a:pPr fontAlgn="base"/>
            <a:endParaRPr lang="en-IE" b="0" dirty="0"/>
          </a:p>
        </p:txBody>
      </p:sp>
    </p:spTree>
    <p:extLst>
      <p:ext uri="{BB962C8B-B14F-4D97-AF65-F5344CB8AC3E}">
        <p14:creationId xmlns:p14="http://schemas.microsoft.com/office/powerpoint/2010/main" val="1063628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14400" y="1295400"/>
            <a:ext cx="5791200" cy="3847207"/>
          </a:xfrm>
          <a:prstGeom prst="rect">
            <a:avLst/>
          </a:prstGeom>
          <a:noFill/>
        </p:spPr>
        <p:txBody>
          <a:bodyPr wrap="square" rtlCol="0">
            <a:spAutoFit/>
          </a:bodyPr>
          <a:lstStyle/>
          <a:p>
            <a:pPr algn="ctr"/>
            <a:r>
              <a:rPr lang="en-GB" sz="5400" b="1" dirty="0">
                <a:solidFill>
                  <a:srgbClr val="000000"/>
                </a:solidFill>
                <a:latin typeface="Arial" panose="020B0604020202020204" pitchFamily="34" charset="0"/>
                <a:cs typeface="Arial" panose="020B0604020202020204" pitchFamily="34" charset="0"/>
              </a:rPr>
              <a:t>Writing </a:t>
            </a:r>
          </a:p>
          <a:p>
            <a:pPr algn="ctr"/>
            <a:r>
              <a:rPr lang="en-GB" sz="5400" b="1" dirty="0">
                <a:solidFill>
                  <a:srgbClr val="000000"/>
                </a:solidFill>
                <a:latin typeface="Arial" panose="020B0604020202020204" pitchFamily="34" charset="0"/>
                <a:cs typeface="Arial" panose="020B0604020202020204" pitchFamily="34" charset="0"/>
              </a:rPr>
              <a:t>Scientific Papers/Reports/Thesis</a:t>
            </a:r>
          </a:p>
          <a:p>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63405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85000" lnSpcReduction="100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a Scientific Paper/Report/Thesis:</a:t>
            </a:r>
          </a:p>
        </p:txBody>
      </p:sp>
      <p:sp>
        <p:nvSpPr>
          <p:cNvPr id="8" name="Text Placeholder 2"/>
          <p:cNvSpPr>
            <a:spLocks noGrp="1"/>
          </p:cNvSpPr>
          <p:nvPr>
            <p:ph type="body" sz="quarter" idx="11"/>
          </p:nvPr>
        </p:nvSpPr>
        <p:spPr>
          <a:xfrm>
            <a:off x="696147" y="1705809"/>
            <a:ext cx="6195103" cy="4742492"/>
          </a:xfrm>
        </p:spPr>
        <p:txBody>
          <a:bodyPr>
            <a:normAutofit fontScale="92500" lnSpcReduction="20000"/>
          </a:bodyPr>
          <a:lstStyle/>
          <a:p>
            <a:pPr fontAlgn="base"/>
            <a:r>
              <a:rPr lang="en-IE" b="0" dirty="0"/>
              <a:t>Writing an effective scientific paper is not easy!</a:t>
            </a:r>
          </a:p>
          <a:p>
            <a:pPr fontAlgn="base"/>
            <a:r>
              <a:rPr lang="en-IE" b="0" dirty="0"/>
              <a:t>Write as if your paper will be read by a person who knows about the field but not what you did. </a:t>
            </a:r>
          </a:p>
          <a:p>
            <a:pPr fontAlgn="base"/>
            <a:r>
              <a:rPr lang="en-IE" b="0" dirty="0"/>
              <a:t>Read some scientific papers that have been written in the format of the paper you plan to use.</a:t>
            </a:r>
          </a:p>
          <a:p>
            <a:pPr fontAlgn="base"/>
            <a:endParaRPr lang="en-IE" dirty="0"/>
          </a:p>
          <a:p>
            <a:pPr fontAlgn="base"/>
            <a:r>
              <a:rPr lang="en-IE" dirty="0"/>
              <a:t> </a:t>
            </a:r>
            <a:r>
              <a:rPr lang="en-IE" b="0" dirty="0"/>
              <a:t>A scientific paper or report should have, in proper order:</a:t>
            </a:r>
          </a:p>
          <a:p>
            <a:pPr fontAlgn="base"/>
            <a:endParaRPr lang="en-IE" b="0" dirty="0"/>
          </a:p>
          <a:p>
            <a:pPr marL="285750" indent="-285750" fontAlgn="base">
              <a:buFont typeface="Arial" panose="020B0604020202020204" pitchFamily="34" charset="0"/>
              <a:buChar char="•"/>
            </a:pPr>
            <a:r>
              <a:rPr lang="en-IE" dirty="0"/>
              <a:t>Title</a:t>
            </a:r>
          </a:p>
          <a:p>
            <a:pPr marL="285750" indent="-285750" fontAlgn="base">
              <a:buFont typeface="Arial" panose="020B0604020202020204" pitchFamily="34" charset="0"/>
              <a:buChar char="•"/>
            </a:pPr>
            <a:r>
              <a:rPr lang="en-IE" dirty="0"/>
              <a:t>Abstract</a:t>
            </a:r>
          </a:p>
          <a:p>
            <a:pPr marL="285750" indent="-285750" fontAlgn="base">
              <a:buFont typeface="Arial" panose="020B0604020202020204" pitchFamily="34" charset="0"/>
              <a:buChar char="•"/>
            </a:pPr>
            <a:r>
              <a:rPr lang="en-IE" dirty="0"/>
              <a:t>Introduction</a:t>
            </a:r>
          </a:p>
          <a:p>
            <a:pPr marL="285750" indent="-285750" fontAlgn="base">
              <a:buFont typeface="Arial" panose="020B0604020202020204" pitchFamily="34" charset="0"/>
              <a:buChar char="•"/>
            </a:pPr>
            <a:r>
              <a:rPr lang="en-IE" dirty="0"/>
              <a:t>Materials and Methods</a:t>
            </a:r>
          </a:p>
          <a:p>
            <a:pPr marL="285750" indent="-285750" fontAlgn="base">
              <a:buFont typeface="Arial" panose="020B0604020202020204" pitchFamily="34" charset="0"/>
              <a:buChar char="•"/>
            </a:pPr>
            <a:r>
              <a:rPr lang="en-IE" dirty="0"/>
              <a:t>Results</a:t>
            </a:r>
          </a:p>
          <a:p>
            <a:pPr marL="285750" indent="-285750" fontAlgn="base">
              <a:buFont typeface="Arial" panose="020B0604020202020204" pitchFamily="34" charset="0"/>
              <a:buChar char="•"/>
            </a:pPr>
            <a:r>
              <a:rPr lang="en-IE" dirty="0"/>
              <a:t>Discussion </a:t>
            </a:r>
          </a:p>
          <a:p>
            <a:pPr marL="285750" indent="-285750" fontAlgn="base">
              <a:buFont typeface="Arial" panose="020B0604020202020204" pitchFamily="34" charset="0"/>
              <a:buChar char="•"/>
            </a:pPr>
            <a:r>
              <a:rPr lang="en-IE" dirty="0"/>
              <a:t>Conclusions</a:t>
            </a:r>
          </a:p>
          <a:p>
            <a:pPr marL="285750" indent="-285750" fontAlgn="base">
              <a:buFont typeface="Arial" panose="020B0604020202020204" pitchFamily="34" charset="0"/>
              <a:buChar char="•"/>
            </a:pPr>
            <a:r>
              <a:rPr lang="en-IE" dirty="0"/>
              <a:t>References</a:t>
            </a:r>
          </a:p>
          <a:p>
            <a:pPr marL="285750" indent="-285750" fontAlgn="base">
              <a:buFont typeface="Arial" panose="020B0604020202020204" pitchFamily="34" charset="0"/>
              <a:buChar char="•"/>
            </a:pPr>
            <a:r>
              <a:rPr lang="en-IE" b="0" dirty="0"/>
              <a:t>Table of contents, List of Figures, List of Tables, Abbreviations, Future work etc. – may be necessary</a:t>
            </a:r>
          </a:p>
        </p:txBody>
      </p:sp>
    </p:spTree>
    <p:extLst>
      <p:ext uri="{BB962C8B-B14F-4D97-AF65-F5344CB8AC3E}">
        <p14:creationId xmlns:p14="http://schemas.microsoft.com/office/powerpoint/2010/main" val="33442032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1204358095"/>
              </p:ext>
            </p:extLst>
          </p:nvPr>
        </p:nvGraphicFramePr>
        <p:xfrm>
          <a:off x="655598" y="1420813"/>
          <a:ext cx="3598673" cy="5083160"/>
        </p:xfrm>
        <a:graphic>
          <a:graphicData uri="http://schemas.openxmlformats.org/drawingml/2006/table">
            <a:tbl>
              <a:tblPr firstRow="1" firstCol="1" bandRow="1">
                <a:tableStyleId>{5C22544A-7EE6-4342-B048-85BDC9FD1C3A}</a:tableStyleId>
              </a:tblPr>
              <a:tblGrid>
                <a:gridCol w="980465">
                  <a:extLst>
                    <a:ext uri="{9D8B030D-6E8A-4147-A177-3AD203B41FA5}">
                      <a16:colId xmlns="" xmlns:a16="http://schemas.microsoft.com/office/drawing/2014/main" val="20000"/>
                    </a:ext>
                  </a:extLst>
                </a:gridCol>
                <a:gridCol w="2618208">
                  <a:extLst>
                    <a:ext uri="{9D8B030D-6E8A-4147-A177-3AD203B41FA5}">
                      <a16:colId xmlns="" xmlns:a16="http://schemas.microsoft.com/office/drawing/2014/main" val="20001"/>
                    </a:ext>
                  </a:extLst>
                </a:gridCol>
              </a:tblGrid>
              <a:tr h="128963">
                <a:tc>
                  <a:txBody>
                    <a:bodyPr/>
                    <a:lstStyle/>
                    <a:p>
                      <a:pPr>
                        <a:lnSpc>
                          <a:spcPct val="115000"/>
                        </a:lnSpc>
                        <a:spcAft>
                          <a:spcPts val="0"/>
                        </a:spcAft>
                      </a:pPr>
                      <a:r>
                        <a:rPr lang="en-IE" sz="700" dirty="0">
                          <a:effectLst/>
                        </a:rPr>
                        <a:t>Title</a:t>
                      </a:r>
                      <a:endParaRPr lang="en-US" sz="700" dirty="0">
                        <a:effectLst/>
                        <a:latin typeface="Calibri"/>
                        <a:ea typeface="Calibri"/>
                        <a:cs typeface="Times New Roman"/>
                      </a:endParaRPr>
                    </a:p>
                  </a:txBody>
                  <a:tcPr marL="42053" marR="42053" marT="0" marB="0"/>
                </a:tc>
                <a:tc>
                  <a:txBody>
                    <a:bodyPr/>
                    <a:lstStyle/>
                    <a:p>
                      <a:pPr>
                        <a:lnSpc>
                          <a:spcPct val="115000"/>
                        </a:lnSpc>
                        <a:spcAft>
                          <a:spcPts val="0"/>
                        </a:spcAft>
                      </a:pPr>
                      <a:r>
                        <a:rPr lang="en-IE" sz="700">
                          <a:effectLst/>
                        </a:rPr>
                        <a:t>Clearly and briefly indicate what the report is about.</a:t>
                      </a:r>
                      <a:endParaRPr lang="en-US" sz="700">
                        <a:effectLst/>
                        <a:latin typeface="Calibri"/>
                        <a:ea typeface="Calibri"/>
                        <a:cs typeface="Times New Roman"/>
                      </a:endParaRPr>
                    </a:p>
                  </a:txBody>
                  <a:tcPr marL="42053" marR="42053" marT="0" marB="0"/>
                </a:tc>
                <a:extLst>
                  <a:ext uri="{0D108BD9-81ED-4DB2-BD59-A6C34878D82A}">
                    <a16:rowId xmlns="" xmlns:a16="http://schemas.microsoft.com/office/drawing/2014/main" val="10000"/>
                  </a:ext>
                </a:extLst>
              </a:tr>
              <a:tr h="257927">
                <a:tc>
                  <a:txBody>
                    <a:bodyPr/>
                    <a:lstStyle/>
                    <a:p>
                      <a:pPr>
                        <a:lnSpc>
                          <a:spcPct val="115000"/>
                        </a:lnSpc>
                        <a:spcAft>
                          <a:spcPts val="0"/>
                        </a:spcAft>
                      </a:pPr>
                      <a:r>
                        <a:rPr lang="en-IE" sz="700">
                          <a:effectLst/>
                        </a:rPr>
                        <a:t>Abstract</a:t>
                      </a:r>
                      <a:endParaRPr lang="en-US" sz="700">
                        <a:effectLst/>
                        <a:latin typeface="Calibri"/>
                        <a:ea typeface="Calibri"/>
                        <a:cs typeface="Times New Roman"/>
                      </a:endParaRPr>
                    </a:p>
                  </a:txBody>
                  <a:tcPr marL="42053" marR="42053" marT="0" marB="0"/>
                </a:tc>
                <a:tc>
                  <a:txBody>
                    <a:bodyPr/>
                    <a:lstStyle/>
                    <a:p>
                      <a:pPr>
                        <a:lnSpc>
                          <a:spcPct val="115000"/>
                        </a:lnSpc>
                        <a:spcAft>
                          <a:spcPts val="0"/>
                        </a:spcAft>
                      </a:pPr>
                      <a:r>
                        <a:rPr lang="en-IE" sz="700" dirty="0">
                          <a:effectLst/>
                        </a:rPr>
                        <a:t>Should be no longer than 200 words and should include the main objectives, findings (i.e. results) and the conclusions</a:t>
                      </a:r>
                      <a:endParaRPr lang="en-US" sz="700" dirty="0">
                        <a:effectLst/>
                        <a:latin typeface="Calibri"/>
                        <a:ea typeface="Calibri"/>
                        <a:cs typeface="Times New Roman"/>
                      </a:endParaRPr>
                    </a:p>
                  </a:txBody>
                  <a:tcPr marL="42053" marR="42053" marT="0" marB="0"/>
                </a:tc>
                <a:extLst>
                  <a:ext uri="{0D108BD9-81ED-4DB2-BD59-A6C34878D82A}">
                    <a16:rowId xmlns="" xmlns:a16="http://schemas.microsoft.com/office/drawing/2014/main" val="10001"/>
                  </a:ext>
                </a:extLst>
              </a:tr>
              <a:tr h="644817">
                <a:tc>
                  <a:txBody>
                    <a:bodyPr/>
                    <a:lstStyle/>
                    <a:p>
                      <a:pPr>
                        <a:lnSpc>
                          <a:spcPct val="115000"/>
                        </a:lnSpc>
                        <a:spcAft>
                          <a:spcPts val="0"/>
                        </a:spcAft>
                      </a:pPr>
                      <a:r>
                        <a:rPr lang="en-IE" sz="700">
                          <a:effectLst/>
                        </a:rPr>
                        <a:t>Introduction</a:t>
                      </a:r>
                      <a:endParaRPr lang="en-US" sz="700">
                        <a:effectLst/>
                        <a:latin typeface="Calibri"/>
                        <a:ea typeface="Calibri"/>
                        <a:cs typeface="Times New Roman"/>
                      </a:endParaRPr>
                    </a:p>
                  </a:txBody>
                  <a:tcPr marL="42053" marR="42053" marT="0" marB="0"/>
                </a:tc>
                <a:tc>
                  <a:txBody>
                    <a:bodyPr/>
                    <a:lstStyle/>
                    <a:p>
                      <a:pPr>
                        <a:lnSpc>
                          <a:spcPct val="115000"/>
                        </a:lnSpc>
                        <a:spcAft>
                          <a:spcPts val="0"/>
                        </a:spcAft>
                      </a:pPr>
                      <a:r>
                        <a:rPr lang="en-IE" sz="700" dirty="0">
                          <a:effectLst/>
                        </a:rPr>
                        <a:t>Discusses the theoretical background to the investigation and places the present work in context. Relevant references should be cited and the reader’s attention moved from the general to the specific. The aims of the present study should be clearly stated at the end of the introduction.</a:t>
                      </a:r>
                      <a:endParaRPr lang="en-US" sz="700" dirty="0">
                        <a:effectLst/>
                        <a:latin typeface="Calibri"/>
                        <a:ea typeface="Calibri"/>
                        <a:cs typeface="Times New Roman"/>
                      </a:endParaRPr>
                    </a:p>
                  </a:txBody>
                  <a:tcPr marL="42053" marR="42053" marT="0" marB="0"/>
                </a:tc>
                <a:extLst>
                  <a:ext uri="{0D108BD9-81ED-4DB2-BD59-A6C34878D82A}">
                    <a16:rowId xmlns="" xmlns:a16="http://schemas.microsoft.com/office/drawing/2014/main" val="10002"/>
                  </a:ext>
                </a:extLst>
              </a:tr>
              <a:tr h="1031708">
                <a:tc>
                  <a:txBody>
                    <a:bodyPr/>
                    <a:lstStyle/>
                    <a:p>
                      <a:pPr>
                        <a:lnSpc>
                          <a:spcPct val="115000"/>
                        </a:lnSpc>
                        <a:spcAft>
                          <a:spcPts val="0"/>
                        </a:spcAft>
                      </a:pPr>
                      <a:r>
                        <a:rPr lang="en-IE" sz="700">
                          <a:effectLst/>
                        </a:rPr>
                        <a:t>Materials and Methods</a:t>
                      </a:r>
                      <a:endParaRPr lang="en-US" sz="700">
                        <a:effectLst/>
                        <a:latin typeface="Calibri"/>
                        <a:ea typeface="Calibri"/>
                        <a:cs typeface="Times New Roman"/>
                      </a:endParaRPr>
                    </a:p>
                  </a:txBody>
                  <a:tcPr marL="42053" marR="42053" marT="0" marB="0"/>
                </a:tc>
                <a:tc>
                  <a:txBody>
                    <a:bodyPr/>
                    <a:lstStyle/>
                    <a:p>
                      <a:pPr>
                        <a:lnSpc>
                          <a:spcPct val="115000"/>
                        </a:lnSpc>
                        <a:spcAft>
                          <a:spcPts val="0"/>
                        </a:spcAft>
                      </a:pPr>
                      <a:r>
                        <a:rPr lang="en-IE" sz="700" dirty="0">
                          <a:effectLst/>
                        </a:rPr>
                        <a:t>Should include all information required for an exact repetition of the work performed. Since you are reporting on work already done, it is customary to use the PAST PASSIVE tense.</a:t>
                      </a:r>
                      <a:endParaRPr lang="en-US" sz="700" dirty="0">
                        <a:effectLst/>
                      </a:endParaRPr>
                    </a:p>
                    <a:p>
                      <a:pPr>
                        <a:lnSpc>
                          <a:spcPct val="115000"/>
                        </a:lnSpc>
                        <a:spcAft>
                          <a:spcPts val="0"/>
                        </a:spcAft>
                      </a:pPr>
                      <a:r>
                        <a:rPr lang="en-IE" sz="700" dirty="0">
                          <a:effectLst/>
                        </a:rPr>
                        <a:t> </a:t>
                      </a:r>
                      <a:endParaRPr lang="en-US" sz="700" dirty="0">
                        <a:effectLst/>
                      </a:endParaRPr>
                    </a:p>
                    <a:p>
                      <a:pPr>
                        <a:lnSpc>
                          <a:spcPct val="115000"/>
                        </a:lnSpc>
                        <a:spcAft>
                          <a:spcPts val="0"/>
                        </a:spcAft>
                      </a:pPr>
                      <a:r>
                        <a:rPr lang="en-IE" sz="700" dirty="0">
                          <a:effectLst/>
                        </a:rPr>
                        <a:t>PAST PASSIVE: The experiment was performed over three weeks</a:t>
                      </a:r>
                      <a:endParaRPr lang="en-US" sz="700" dirty="0">
                        <a:effectLst/>
                      </a:endParaRPr>
                    </a:p>
                    <a:p>
                      <a:pPr>
                        <a:lnSpc>
                          <a:spcPct val="115000"/>
                        </a:lnSpc>
                        <a:spcAft>
                          <a:spcPts val="0"/>
                        </a:spcAft>
                      </a:pPr>
                      <a:r>
                        <a:rPr lang="en-IE" sz="700" dirty="0">
                          <a:effectLst/>
                        </a:rPr>
                        <a:t> </a:t>
                      </a:r>
                      <a:endParaRPr lang="en-US" sz="700" dirty="0">
                        <a:effectLst/>
                      </a:endParaRPr>
                    </a:p>
                    <a:p>
                      <a:pPr>
                        <a:lnSpc>
                          <a:spcPct val="115000"/>
                        </a:lnSpc>
                        <a:spcAft>
                          <a:spcPts val="0"/>
                        </a:spcAft>
                      </a:pPr>
                      <a:r>
                        <a:rPr lang="en-IE" sz="700" dirty="0">
                          <a:effectLst/>
                        </a:rPr>
                        <a:t>Methods should not be written as instructions to the reader, nor presented as an itemised list. Subheadings may be appropriate</a:t>
                      </a:r>
                      <a:endParaRPr lang="en-US" sz="700" dirty="0">
                        <a:effectLst/>
                        <a:latin typeface="Calibri"/>
                        <a:ea typeface="Calibri"/>
                        <a:cs typeface="Times New Roman"/>
                      </a:endParaRPr>
                    </a:p>
                  </a:txBody>
                  <a:tcPr marL="42053" marR="42053" marT="0" marB="0"/>
                </a:tc>
                <a:extLst>
                  <a:ext uri="{0D108BD9-81ED-4DB2-BD59-A6C34878D82A}">
                    <a16:rowId xmlns="" xmlns:a16="http://schemas.microsoft.com/office/drawing/2014/main" val="10003"/>
                  </a:ext>
                </a:extLst>
              </a:tr>
              <a:tr h="1160671">
                <a:tc>
                  <a:txBody>
                    <a:bodyPr/>
                    <a:lstStyle/>
                    <a:p>
                      <a:pPr>
                        <a:lnSpc>
                          <a:spcPct val="115000"/>
                        </a:lnSpc>
                        <a:spcAft>
                          <a:spcPts val="0"/>
                        </a:spcAft>
                      </a:pPr>
                      <a:r>
                        <a:rPr lang="en-IE" sz="700">
                          <a:effectLst/>
                        </a:rPr>
                        <a:t>Results</a:t>
                      </a:r>
                      <a:endParaRPr lang="en-US" sz="700">
                        <a:effectLst/>
                        <a:latin typeface="Calibri"/>
                        <a:ea typeface="Calibri"/>
                        <a:cs typeface="Times New Roman"/>
                      </a:endParaRPr>
                    </a:p>
                  </a:txBody>
                  <a:tcPr marL="42053" marR="42053" marT="0" marB="0"/>
                </a:tc>
                <a:tc>
                  <a:txBody>
                    <a:bodyPr/>
                    <a:lstStyle/>
                    <a:p>
                      <a:pPr>
                        <a:lnSpc>
                          <a:spcPct val="115000"/>
                        </a:lnSpc>
                        <a:spcAft>
                          <a:spcPts val="0"/>
                        </a:spcAft>
                      </a:pPr>
                      <a:r>
                        <a:rPr lang="en-IE" sz="700" dirty="0">
                          <a:effectLst/>
                        </a:rPr>
                        <a:t>Consist of data and some comment which draws attention to the most significant aspects of the results. The data are usually presented in tables or graphs, but do not present the data in more than one format. Any comment on the results should be quantitative, not just qualitative; that is, any comments should be backed up with data.</a:t>
                      </a:r>
                      <a:endParaRPr lang="en-US" sz="700" dirty="0">
                        <a:effectLst/>
                      </a:endParaRPr>
                    </a:p>
                    <a:p>
                      <a:pPr>
                        <a:lnSpc>
                          <a:spcPct val="115000"/>
                        </a:lnSpc>
                        <a:spcAft>
                          <a:spcPts val="0"/>
                        </a:spcAft>
                      </a:pPr>
                      <a:r>
                        <a:rPr lang="en-IE" sz="700" dirty="0">
                          <a:effectLst/>
                        </a:rPr>
                        <a:t> </a:t>
                      </a:r>
                      <a:endParaRPr lang="en-US" sz="700" dirty="0">
                        <a:effectLst/>
                      </a:endParaRPr>
                    </a:p>
                    <a:p>
                      <a:pPr>
                        <a:lnSpc>
                          <a:spcPct val="115000"/>
                        </a:lnSpc>
                        <a:spcAft>
                          <a:spcPts val="0"/>
                        </a:spcAft>
                      </a:pPr>
                      <a:r>
                        <a:rPr lang="en-IE" sz="700" dirty="0">
                          <a:effectLst/>
                        </a:rPr>
                        <a:t>NO The treatment was more effective.</a:t>
                      </a:r>
                      <a:endParaRPr lang="en-US" sz="700" dirty="0">
                        <a:effectLst/>
                      </a:endParaRPr>
                    </a:p>
                    <a:p>
                      <a:pPr>
                        <a:lnSpc>
                          <a:spcPct val="115000"/>
                        </a:lnSpc>
                        <a:spcAft>
                          <a:spcPts val="0"/>
                        </a:spcAft>
                      </a:pPr>
                      <a:r>
                        <a:rPr lang="en-IE" sz="700" dirty="0">
                          <a:effectLst/>
                        </a:rPr>
                        <a:t>YES The treatment was 50% more effective.</a:t>
                      </a:r>
                      <a:endParaRPr lang="en-US" sz="700" dirty="0">
                        <a:effectLst/>
                        <a:latin typeface="Calibri"/>
                        <a:ea typeface="Calibri"/>
                        <a:cs typeface="Times New Roman"/>
                      </a:endParaRPr>
                    </a:p>
                  </a:txBody>
                  <a:tcPr marL="42053" marR="42053" marT="0" marB="0"/>
                </a:tc>
                <a:extLst>
                  <a:ext uri="{0D108BD9-81ED-4DB2-BD59-A6C34878D82A}">
                    <a16:rowId xmlns="" xmlns:a16="http://schemas.microsoft.com/office/drawing/2014/main" val="10004"/>
                  </a:ext>
                </a:extLst>
              </a:tr>
              <a:tr h="1418598">
                <a:tc>
                  <a:txBody>
                    <a:bodyPr/>
                    <a:lstStyle/>
                    <a:p>
                      <a:pPr>
                        <a:lnSpc>
                          <a:spcPct val="115000"/>
                        </a:lnSpc>
                        <a:spcAft>
                          <a:spcPts val="0"/>
                        </a:spcAft>
                      </a:pPr>
                      <a:r>
                        <a:rPr lang="en-IE" sz="700">
                          <a:effectLst/>
                        </a:rPr>
                        <a:t>Discussion</a:t>
                      </a:r>
                      <a:endParaRPr lang="en-US" sz="700">
                        <a:effectLst/>
                        <a:latin typeface="Calibri"/>
                        <a:ea typeface="Calibri"/>
                        <a:cs typeface="Times New Roman"/>
                      </a:endParaRPr>
                    </a:p>
                  </a:txBody>
                  <a:tcPr marL="42053" marR="42053" marT="0" marB="0"/>
                </a:tc>
                <a:tc>
                  <a:txBody>
                    <a:bodyPr/>
                    <a:lstStyle/>
                    <a:p>
                      <a:pPr>
                        <a:lnSpc>
                          <a:spcPct val="115000"/>
                        </a:lnSpc>
                        <a:spcAft>
                          <a:spcPts val="0"/>
                        </a:spcAft>
                      </a:pPr>
                      <a:r>
                        <a:rPr lang="en-IE" sz="700" dirty="0">
                          <a:effectLst/>
                        </a:rPr>
                        <a:t>The most important section of the report. It should include comments on the results, especially any unexpected results. The results should be compared to the standard value and be explained or justified in light of the original aims.</a:t>
                      </a:r>
                      <a:endParaRPr lang="en-US" sz="700" dirty="0">
                        <a:effectLst/>
                      </a:endParaRPr>
                    </a:p>
                    <a:p>
                      <a:pPr>
                        <a:lnSpc>
                          <a:spcPct val="115000"/>
                        </a:lnSpc>
                        <a:spcAft>
                          <a:spcPts val="0"/>
                        </a:spcAft>
                      </a:pPr>
                      <a:r>
                        <a:rPr lang="en-IE" sz="700" dirty="0">
                          <a:effectLst/>
                        </a:rPr>
                        <a:t> </a:t>
                      </a:r>
                      <a:endParaRPr lang="en-US" sz="700" dirty="0">
                        <a:effectLst/>
                      </a:endParaRPr>
                    </a:p>
                    <a:p>
                      <a:pPr>
                        <a:lnSpc>
                          <a:spcPct val="115000"/>
                        </a:lnSpc>
                        <a:spcAft>
                          <a:spcPts val="0"/>
                        </a:spcAft>
                      </a:pPr>
                      <a:r>
                        <a:rPr lang="en-IE" sz="700" dirty="0">
                          <a:effectLst/>
                        </a:rPr>
                        <a:t>A scientific report moves from general to particular to general. It begins in the Introduction with the theory related to the experiment, moves on to the work carried out in the Methods and Results sections and returns to general ideas in the Discussion by discussing whether the results obtained are, or are not, consistent with the theory.</a:t>
                      </a:r>
                      <a:endParaRPr lang="en-US" sz="700" dirty="0">
                        <a:effectLst/>
                        <a:latin typeface="Calibri"/>
                        <a:ea typeface="Calibri"/>
                        <a:cs typeface="Times New Roman"/>
                      </a:endParaRPr>
                    </a:p>
                  </a:txBody>
                  <a:tcPr marL="42053" marR="42053" marT="0" marB="0"/>
                </a:tc>
                <a:extLst>
                  <a:ext uri="{0D108BD9-81ED-4DB2-BD59-A6C34878D82A}">
                    <a16:rowId xmlns="" xmlns:a16="http://schemas.microsoft.com/office/drawing/2014/main" val="10005"/>
                  </a:ext>
                </a:extLst>
              </a:tr>
              <a:tr h="257927">
                <a:tc>
                  <a:txBody>
                    <a:bodyPr/>
                    <a:lstStyle/>
                    <a:p>
                      <a:pPr>
                        <a:lnSpc>
                          <a:spcPct val="115000"/>
                        </a:lnSpc>
                        <a:spcAft>
                          <a:spcPts val="0"/>
                        </a:spcAft>
                      </a:pPr>
                      <a:r>
                        <a:rPr lang="en-IE" sz="700">
                          <a:effectLst/>
                        </a:rPr>
                        <a:t>References</a:t>
                      </a:r>
                      <a:endParaRPr lang="en-US" sz="700">
                        <a:effectLst/>
                        <a:latin typeface="Calibri"/>
                        <a:ea typeface="Calibri"/>
                        <a:cs typeface="Times New Roman"/>
                      </a:endParaRPr>
                    </a:p>
                  </a:txBody>
                  <a:tcPr marL="42053" marR="42053" marT="0" marB="0"/>
                </a:tc>
                <a:tc>
                  <a:txBody>
                    <a:bodyPr/>
                    <a:lstStyle/>
                    <a:p>
                      <a:pPr>
                        <a:lnSpc>
                          <a:spcPct val="115000"/>
                        </a:lnSpc>
                        <a:spcAft>
                          <a:spcPts val="0"/>
                        </a:spcAft>
                      </a:pPr>
                      <a:r>
                        <a:rPr lang="en-IE" sz="700" dirty="0">
                          <a:effectLst/>
                        </a:rPr>
                        <a:t>To be completed using a faculty’s chosen referencing style. For the Harvard Style please see the </a:t>
                      </a:r>
                      <a:r>
                        <a:rPr lang="en-IE" sz="700" dirty="0" smtClean="0">
                          <a:effectLst/>
                        </a:rPr>
                        <a:t>journals Citing </a:t>
                      </a:r>
                      <a:r>
                        <a:rPr lang="en-IE" sz="700" dirty="0">
                          <a:effectLst/>
                        </a:rPr>
                        <a:t>and Referencing Guide.</a:t>
                      </a:r>
                      <a:endParaRPr lang="en-US" sz="700" dirty="0">
                        <a:effectLst/>
                        <a:latin typeface="Calibri"/>
                        <a:ea typeface="Calibri"/>
                        <a:cs typeface="Times New Roman"/>
                      </a:endParaRPr>
                    </a:p>
                  </a:txBody>
                  <a:tcPr marL="42053" marR="42053" marT="0" marB="0"/>
                </a:tc>
                <a:extLst>
                  <a:ext uri="{0D108BD9-81ED-4DB2-BD59-A6C34878D82A}">
                    <a16:rowId xmlns="" xmlns:a16="http://schemas.microsoft.com/office/drawing/2014/main" val="10006"/>
                  </a:ext>
                </a:extLst>
              </a:tr>
            </a:tbl>
          </a:graphicData>
        </a:graphic>
      </p:graphicFrame>
      <p:sp>
        <p:nvSpPr>
          <p:cNvPr id="12" name="Rounded Rectangle 11"/>
          <p:cNvSpPr/>
          <p:nvPr/>
        </p:nvSpPr>
        <p:spPr>
          <a:xfrm>
            <a:off x="858734" y="845478"/>
            <a:ext cx="3228975" cy="419100"/>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IE" sz="1800" b="1" dirty="0">
                <a:effectLst/>
                <a:ea typeface="Calibri"/>
                <a:cs typeface="Times New Roman"/>
              </a:rPr>
              <a:t>Scientific Report Template*</a:t>
            </a:r>
            <a:endParaRPr lang="en-US" sz="1100" dirty="0">
              <a:effectLst/>
              <a:ea typeface="Calibri"/>
              <a:cs typeface="Times New Roman"/>
            </a:endParaRPr>
          </a:p>
        </p:txBody>
      </p:sp>
    </p:spTree>
    <p:extLst>
      <p:ext uri="{BB962C8B-B14F-4D97-AF65-F5344CB8AC3E}">
        <p14:creationId xmlns:p14="http://schemas.microsoft.com/office/powerpoint/2010/main" val="614696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85000" lnSpcReduction="100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a Scientific Paper/Report/Thesis:</a:t>
            </a:r>
          </a:p>
        </p:txBody>
      </p:sp>
      <p:sp>
        <p:nvSpPr>
          <p:cNvPr id="8" name="Text Placeholder 2"/>
          <p:cNvSpPr>
            <a:spLocks noGrp="1"/>
          </p:cNvSpPr>
          <p:nvPr>
            <p:ph type="body" sz="quarter" idx="11"/>
          </p:nvPr>
        </p:nvSpPr>
        <p:spPr>
          <a:xfrm>
            <a:off x="696147" y="1705809"/>
            <a:ext cx="6195103" cy="4706866"/>
          </a:xfrm>
        </p:spPr>
        <p:txBody>
          <a:bodyPr>
            <a:normAutofit/>
          </a:bodyPr>
          <a:lstStyle/>
          <a:p>
            <a:pPr algn="ctr" fontAlgn="base"/>
            <a:r>
              <a:rPr lang="en-IE" dirty="0"/>
              <a:t>Title</a:t>
            </a:r>
          </a:p>
          <a:p>
            <a:pPr fontAlgn="base"/>
            <a:r>
              <a:rPr lang="en-IE" b="0" dirty="0"/>
              <a:t>This describes the subject and what aspect of the subject was studied.</a:t>
            </a:r>
          </a:p>
          <a:p>
            <a:pPr fontAlgn="base"/>
            <a:endParaRPr lang="en-IE" b="0" dirty="0"/>
          </a:p>
          <a:p>
            <a:pPr fontAlgn="base"/>
            <a:r>
              <a:rPr lang="en-IE" b="0" dirty="0"/>
              <a:t>It should be very </a:t>
            </a:r>
            <a:r>
              <a:rPr lang="en-IE" dirty="0"/>
              <a:t>limited</a:t>
            </a:r>
            <a:r>
              <a:rPr lang="en-IE" b="0" dirty="0"/>
              <a:t> and </a:t>
            </a:r>
            <a:r>
              <a:rPr lang="en-IE" dirty="0"/>
              <a:t>specific</a:t>
            </a:r>
            <a:r>
              <a:rPr lang="en-IE" b="0" dirty="0"/>
              <a:t>. Really, it should be a sharp summary of the papers main focus.</a:t>
            </a:r>
          </a:p>
          <a:p>
            <a:pPr fontAlgn="base"/>
            <a:endParaRPr lang="en-IE" b="0" dirty="0"/>
          </a:p>
          <a:p>
            <a:pPr fontAlgn="base"/>
            <a:r>
              <a:rPr lang="en-IE" b="0" dirty="0" smtClean="0"/>
              <a:t>"</a:t>
            </a:r>
            <a:r>
              <a:rPr lang="en-US" b="0" dirty="0"/>
              <a:t>A study on the effectiveness of various numerical methods for solving partial differential equations in fluid dynamics</a:t>
            </a:r>
            <a:r>
              <a:rPr lang="en-IE" b="0" dirty="0" smtClean="0"/>
              <a:t>.”</a:t>
            </a:r>
            <a:endParaRPr lang="en-IE" b="0" dirty="0"/>
          </a:p>
          <a:p>
            <a:pPr fontAlgn="base"/>
            <a:endParaRPr lang="en-IE" b="0" dirty="0"/>
          </a:p>
          <a:p>
            <a:pPr fontAlgn="base"/>
            <a:r>
              <a:rPr lang="en-IE" b="0" dirty="0" smtClean="0"/>
              <a:t>“</a:t>
            </a:r>
            <a:r>
              <a:rPr lang="en-US" b="0" dirty="0"/>
              <a:t>Efficiency of numerical methods for PDEs in fluid </a:t>
            </a:r>
            <a:r>
              <a:rPr lang="en-US" b="0" dirty="0" smtClean="0"/>
              <a:t>dynamics</a:t>
            </a:r>
            <a:r>
              <a:rPr lang="en-IE" b="0" dirty="0" smtClean="0"/>
              <a:t>.” </a:t>
            </a:r>
            <a:endParaRPr lang="en-IE" b="0" dirty="0"/>
          </a:p>
          <a:p>
            <a:pPr fontAlgn="base"/>
            <a:endParaRPr lang="en-IE" b="0" dirty="0"/>
          </a:p>
          <a:p>
            <a:pPr fontAlgn="base"/>
            <a:r>
              <a:rPr lang="en-IE" b="0" dirty="0"/>
              <a:t>Keep it as </a:t>
            </a:r>
            <a:r>
              <a:rPr lang="en-IE" dirty="0"/>
              <a:t>short</a:t>
            </a:r>
            <a:r>
              <a:rPr lang="en-IE" b="0" dirty="0"/>
              <a:t> as possible and </a:t>
            </a:r>
            <a:r>
              <a:rPr lang="en-IE" dirty="0"/>
              <a:t>omit unnecessary words</a:t>
            </a:r>
          </a:p>
          <a:p>
            <a:pPr fontAlgn="base"/>
            <a:endParaRPr lang="en-IE" b="0" dirty="0"/>
          </a:p>
          <a:p>
            <a:pPr fontAlgn="base"/>
            <a:endParaRPr lang="en-IE" b="0" dirty="0"/>
          </a:p>
        </p:txBody>
      </p:sp>
    </p:spTree>
    <p:extLst>
      <p:ext uri="{BB962C8B-B14F-4D97-AF65-F5344CB8AC3E}">
        <p14:creationId xmlns:p14="http://schemas.microsoft.com/office/powerpoint/2010/main" val="15669205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85000" lnSpcReduction="100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a Scientific Paper/Report/Thesis:</a:t>
            </a:r>
          </a:p>
        </p:txBody>
      </p:sp>
      <p:sp>
        <p:nvSpPr>
          <p:cNvPr id="8" name="Text Placeholder 2"/>
          <p:cNvSpPr>
            <a:spLocks noGrp="1"/>
          </p:cNvSpPr>
          <p:nvPr>
            <p:ph type="body" sz="quarter" idx="11"/>
          </p:nvPr>
        </p:nvSpPr>
        <p:spPr>
          <a:xfrm>
            <a:off x="696147" y="1705808"/>
            <a:ext cx="6441989" cy="5152192"/>
          </a:xfrm>
        </p:spPr>
        <p:txBody>
          <a:bodyPr>
            <a:normAutofit/>
          </a:bodyPr>
          <a:lstStyle/>
          <a:p>
            <a:pPr algn="ctr" fontAlgn="base"/>
            <a:r>
              <a:rPr lang="en-IE" dirty="0"/>
              <a:t>Abstract</a:t>
            </a:r>
          </a:p>
          <a:p>
            <a:pPr fontAlgn="base"/>
            <a:r>
              <a:rPr lang="en-IE" b="0" dirty="0"/>
              <a:t>This is </a:t>
            </a:r>
            <a:r>
              <a:rPr lang="en-IE" b="0" dirty="0" smtClean="0"/>
              <a:t>a</a:t>
            </a:r>
            <a:r>
              <a:rPr lang="ru-RU" b="0" dirty="0" smtClean="0"/>
              <a:t>т </a:t>
            </a:r>
            <a:r>
              <a:rPr lang="en-IE" b="0" dirty="0" smtClean="0"/>
              <a:t>one paragraph </a:t>
            </a:r>
            <a:r>
              <a:rPr lang="en-IE" b="0" dirty="0"/>
              <a:t>summary of the paper. </a:t>
            </a:r>
          </a:p>
          <a:p>
            <a:pPr fontAlgn="base"/>
            <a:r>
              <a:rPr lang="en-IE" b="0" dirty="0"/>
              <a:t>Think of the process of writing the abstract as taking one/ two summary sentences from each of your paper sections.</a:t>
            </a:r>
          </a:p>
          <a:p>
            <a:pPr fontAlgn="base"/>
            <a:endParaRPr lang="en-IE" b="0" dirty="0"/>
          </a:p>
          <a:p>
            <a:pPr fontAlgn="base"/>
            <a:r>
              <a:rPr lang="en-IE" b="0" dirty="0"/>
              <a:t>It should briefly describe:</a:t>
            </a:r>
          </a:p>
          <a:p>
            <a:pPr marL="285750" indent="-285750" fontAlgn="base">
              <a:buFont typeface="Arial" panose="020B0604020202020204" pitchFamily="34" charset="0"/>
              <a:buChar char="•"/>
            </a:pPr>
            <a:r>
              <a:rPr lang="en-IE" b="0" dirty="0"/>
              <a:t>the goal or question posed in the paper (and importance),</a:t>
            </a:r>
          </a:p>
          <a:p>
            <a:pPr marL="285750" indent="-285750" fontAlgn="base">
              <a:buFont typeface="Arial" panose="020B0604020202020204" pitchFamily="34" charset="0"/>
              <a:buChar char="•"/>
            </a:pPr>
            <a:r>
              <a:rPr lang="en-IE" b="0" dirty="0"/>
              <a:t>the methods used,</a:t>
            </a:r>
          </a:p>
          <a:p>
            <a:pPr marL="285750" indent="-285750" fontAlgn="base">
              <a:buFont typeface="Arial" panose="020B0604020202020204" pitchFamily="34" charset="0"/>
              <a:buChar char="•"/>
            </a:pPr>
            <a:r>
              <a:rPr lang="en-IE" b="0" dirty="0"/>
              <a:t>the results obtained, </a:t>
            </a:r>
          </a:p>
          <a:p>
            <a:pPr marL="285750" indent="-285750" fontAlgn="base">
              <a:buFont typeface="Arial" panose="020B0604020202020204" pitchFamily="34" charset="0"/>
              <a:buChar char="•"/>
            </a:pPr>
            <a:r>
              <a:rPr lang="en-IE" b="0" dirty="0"/>
              <a:t>the conclusions. </a:t>
            </a:r>
          </a:p>
          <a:p>
            <a:pPr marL="285750" indent="-285750" fontAlgn="base">
              <a:buFont typeface="Arial" panose="020B0604020202020204" pitchFamily="34" charset="0"/>
              <a:buChar char="•"/>
            </a:pPr>
            <a:endParaRPr lang="en-IE" b="0" dirty="0"/>
          </a:p>
          <a:p>
            <a:pPr fontAlgn="base"/>
            <a:r>
              <a:rPr lang="en-IE" b="0" dirty="0"/>
              <a:t>It should be possible to determine the </a:t>
            </a:r>
            <a:r>
              <a:rPr lang="en-IE" dirty="0"/>
              <a:t>major points </a:t>
            </a:r>
            <a:r>
              <a:rPr lang="en-IE" b="0" dirty="0"/>
              <a:t>of a</a:t>
            </a:r>
          </a:p>
          <a:p>
            <a:pPr fontAlgn="base"/>
            <a:r>
              <a:rPr lang="en-IE" b="0" dirty="0"/>
              <a:t>paper by reading the abstract. </a:t>
            </a:r>
          </a:p>
          <a:p>
            <a:pPr fontAlgn="base"/>
            <a:r>
              <a:rPr lang="en-IE" b="0" dirty="0"/>
              <a:t>It is easiest to write the abstract </a:t>
            </a:r>
            <a:r>
              <a:rPr lang="en-IE" dirty="0"/>
              <a:t>after the paper is completed.</a:t>
            </a:r>
          </a:p>
        </p:txBody>
      </p:sp>
    </p:spTree>
    <p:extLst>
      <p:ext uri="{BB962C8B-B14F-4D97-AF65-F5344CB8AC3E}">
        <p14:creationId xmlns:p14="http://schemas.microsoft.com/office/powerpoint/2010/main" val="14797029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85000" lnSpcReduction="100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a Scientific Paper/Report/Thesis:</a:t>
            </a:r>
          </a:p>
        </p:txBody>
      </p:sp>
      <p:sp>
        <p:nvSpPr>
          <p:cNvPr id="8" name="Text Placeholder 2"/>
          <p:cNvSpPr>
            <a:spLocks noGrp="1"/>
          </p:cNvSpPr>
          <p:nvPr>
            <p:ph type="body" sz="quarter" idx="11"/>
          </p:nvPr>
        </p:nvSpPr>
        <p:spPr>
          <a:xfrm>
            <a:off x="696147" y="1705808"/>
            <a:ext cx="6195103" cy="5152192"/>
          </a:xfrm>
        </p:spPr>
        <p:txBody>
          <a:bodyPr>
            <a:normAutofit/>
          </a:bodyPr>
          <a:lstStyle/>
          <a:p>
            <a:pPr algn="ctr" fontAlgn="base"/>
            <a:r>
              <a:rPr lang="en-IE" dirty="0"/>
              <a:t>Introduction</a:t>
            </a:r>
          </a:p>
          <a:p>
            <a:pPr fontAlgn="base"/>
            <a:r>
              <a:rPr lang="en-IE" b="0" dirty="0"/>
              <a:t>The introduction provides the background to your study, including:</a:t>
            </a:r>
          </a:p>
          <a:p>
            <a:pPr marL="285750" indent="-285750" fontAlgn="base">
              <a:buFont typeface="Arial" panose="020B0604020202020204" pitchFamily="34" charset="0"/>
              <a:buChar char="•"/>
            </a:pPr>
            <a:r>
              <a:rPr lang="en-IE" b="0" dirty="0"/>
              <a:t>why you have investigated the question that you have?</a:t>
            </a:r>
          </a:p>
          <a:p>
            <a:pPr marL="285750" indent="-285750" fontAlgn="base">
              <a:buFont typeface="Arial" panose="020B0604020202020204" pitchFamily="34" charset="0"/>
              <a:buChar char="•"/>
            </a:pPr>
            <a:r>
              <a:rPr lang="en-IE" b="0" dirty="0"/>
              <a:t>why it is an important question?</a:t>
            </a:r>
          </a:p>
          <a:p>
            <a:pPr marL="285750" indent="-285750" fontAlgn="base">
              <a:buFont typeface="Arial" panose="020B0604020202020204" pitchFamily="34" charset="0"/>
              <a:buChar char="•"/>
            </a:pPr>
            <a:r>
              <a:rPr lang="en-IE" b="0" dirty="0"/>
              <a:t>how it relates to earlier research that has been done in the field?</a:t>
            </a:r>
          </a:p>
          <a:p>
            <a:pPr marL="285750" indent="-285750" fontAlgn="base">
              <a:buFont typeface="Arial" panose="020B0604020202020204" pitchFamily="34" charset="0"/>
              <a:buChar char="•"/>
            </a:pPr>
            <a:r>
              <a:rPr lang="en-IE" b="0" dirty="0"/>
              <a:t>describe the approach you use in sufficient detail that a reader who is not familiar with your methods will understand what was done and why </a:t>
            </a:r>
          </a:p>
          <a:p>
            <a:pPr fontAlgn="base"/>
            <a:endParaRPr lang="en-IE" b="0" dirty="0"/>
          </a:p>
          <a:p>
            <a:pPr fontAlgn="base"/>
            <a:r>
              <a:rPr lang="en-IE" b="0" dirty="0"/>
              <a:t>It may help to think of an introduction as a triangle structure, where you begin with the broader context and gradually narrow to the specific problem addressed by the report. A typical (and very useful) construction of an introduction proceeds as follows:</a:t>
            </a:r>
          </a:p>
          <a:p>
            <a:pPr marL="285750" indent="-285750" fontAlgn="base">
              <a:buFont typeface="Arial" panose="020B0604020202020204" pitchFamily="34" charset="0"/>
              <a:buChar char="•"/>
            </a:pPr>
            <a:endParaRPr lang="en-IE" b="0" dirty="0"/>
          </a:p>
        </p:txBody>
      </p:sp>
    </p:spTree>
    <p:extLst>
      <p:ext uri="{BB962C8B-B14F-4D97-AF65-F5344CB8AC3E}">
        <p14:creationId xmlns:p14="http://schemas.microsoft.com/office/powerpoint/2010/main" val="34440268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sjowing an introduction as a triangle from broad to specific." title="Introductions triang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61752" y="2741460"/>
            <a:ext cx="2541587" cy="273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 Placeholder 2"/>
          <p:cNvSpPr>
            <a:spLocks noGrp="1"/>
          </p:cNvSpPr>
          <p:nvPr>
            <p:ph type="body" sz="quarter" idx="11"/>
          </p:nvPr>
        </p:nvSpPr>
        <p:spPr>
          <a:xfrm>
            <a:off x="285525" y="2086579"/>
            <a:ext cx="3019641" cy="3874834"/>
          </a:xfrm>
        </p:spPr>
        <p:txBody>
          <a:bodyPr>
            <a:normAutofit lnSpcReduction="10000"/>
          </a:bodyPr>
          <a:lstStyle/>
          <a:p>
            <a:r>
              <a:rPr lang="en-GB" dirty="0">
                <a:cs typeface="Arial" panose="020B0604020202020204" pitchFamily="34" charset="0"/>
              </a:rPr>
              <a:t>Begin broadly: </a:t>
            </a:r>
          </a:p>
          <a:p>
            <a:r>
              <a:rPr lang="en-GB" dirty="0">
                <a:cs typeface="Arial" panose="020B0604020202020204" pitchFamily="34" charset="0"/>
              </a:rPr>
              <a:t>Pose research question and present background info</a:t>
            </a:r>
          </a:p>
          <a:p>
            <a:endParaRPr lang="en-GB" dirty="0">
              <a:cs typeface="Arial" panose="020B0604020202020204" pitchFamily="34" charset="0"/>
            </a:endParaRPr>
          </a:p>
          <a:p>
            <a:r>
              <a:rPr lang="en-GB" dirty="0">
                <a:cs typeface="Arial" panose="020B0604020202020204" pitchFamily="34" charset="0"/>
              </a:rPr>
              <a:t>Become more specific:</a:t>
            </a:r>
          </a:p>
          <a:p>
            <a:r>
              <a:rPr lang="en-GB" dirty="0">
                <a:cs typeface="Arial" panose="020B0604020202020204" pitchFamily="34" charset="0"/>
              </a:rPr>
              <a:t>Describe importance of your work and what methods etc. you used</a:t>
            </a:r>
          </a:p>
          <a:p>
            <a:endParaRPr lang="en-GB" dirty="0">
              <a:cs typeface="Arial" panose="020B0604020202020204" pitchFamily="34" charset="0"/>
            </a:endParaRPr>
          </a:p>
          <a:p>
            <a:r>
              <a:rPr lang="en-GB" dirty="0">
                <a:cs typeface="Arial" panose="020B0604020202020204" pitchFamily="34" charset="0"/>
              </a:rPr>
              <a:t>Specific: </a:t>
            </a:r>
          </a:p>
          <a:p>
            <a:r>
              <a:rPr lang="en-GB" dirty="0">
                <a:cs typeface="Arial" panose="020B0604020202020204" pitchFamily="34" charset="0"/>
              </a:rPr>
              <a:t>Main problem addressed by the report</a:t>
            </a:r>
          </a:p>
          <a:p>
            <a:endParaRPr lang="en-IE" dirty="0"/>
          </a:p>
        </p:txBody>
      </p:sp>
      <p:sp>
        <p:nvSpPr>
          <p:cNvPr id="5" name="Text Placeholder 2"/>
          <p:cNvSpPr txBox="1">
            <a:spLocks/>
          </p:cNvSpPr>
          <p:nvPr/>
        </p:nvSpPr>
        <p:spPr>
          <a:xfrm>
            <a:off x="6132536" y="1294411"/>
            <a:ext cx="3019641" cy="5272644"/>
          </a:xfrm>
          <a:prstGeom prst="rect">
            <a:avLst/>
          </a:prstGeom>
          <a:solidFill>
            <a:schemeClr val="bg1"/>
          </a:solidFill>
        </p:spPr>
        <p:txBody>
          <a:bodyPr vert="horz" lIns="91440" tIns="45720" rIns="91440" bIns="45720" rtlCol="0">
            <a:normAutofit/>
          </a:bodyPr>
          <a:lstStyle>
            <a:lvl1pPr marL="0" indent="0" algn="l" defTabSz="457200" rtl="0" eaLnBrk="1" latinLnBrk="0" hangingPunct="1">
              <a:spcBef>
                <a:spcPct val="20000"/>
              </a:spcBef>
              <a:buFont typeface="Arial"/>
              <a:buNone/>
              <a:defRPr sz="1800" b="1" kern="1200">
                <a:solidFill>
                  <a:srgbClr val="000000"/>
                </a:solidFill>
                <a:latin typeface="+mn-lt"/>
                <a:ea typeface="+mn-ea"/>
                <a:cs typeface="Arial Black"/>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buFont typeface="Arial" panose="020B0604020202020204" pitchFamily="34" charset="0"/>
              <a:buChar char="•"/>
            </a:pPr>
            <a:r>
              <a:rPr lang="en-IE" b="0" dirty="0"/>
              <a:t>Place your study subject in context</a:t>
            </a:r>
          </a:p>
          <a:p>
            <a:pPr marL="285750" indent="-285750">
              <a:buFont typeface="Arial" panose="020B0604020202020204" pitchFamily="34" charset="0"/>
              <a:buChar char="•"/>
            </a:pPr>
            <a:r>
              <a:rPr lang="en-IE" b="0" dirty="0"/>
              <a:t>Follow with a description of the problem and its history, including previous research</a:t>
            </a:r>
            <a:endParaRPr lang="en-GB" dirty="0">
              <a:cs typeface="Arial" panose="020B0604020202020204" pitchFamily="34" charset="0"/>
            </a:endParaRPr>
          </a:p>
          <a:p>
            <a:pPr marL="285750" indent="-285750">
              <a:buFont typeface="Arial" panose="020B0604020202020204" pitchFamily="34" charset="0"/>
              <a:buChar char="•"/>
            </a:pPr>
            <a:r>
              <a:rPr lang="en-IE" b="0" dirty="0"/>
              <a:t>Describe how your work addresses a gap in existing knowledge or ability (here's where you'll state why you've undertaken this study)</a:t>
            </a:r>
          </a:p>
          <a:p>
            <a:pPr marL="285750" indent="-285750">
              <a:buFont typeface="Arial" panose="020B0604020202020204" pitchFamily="34" charset="0"/>
              <a:buChar char="•"/>
            </a:pPr>
            <a:r>
              <a:rPr lang="en-IE" b="0" dirty="0"/>
              <a:t>Describe methods used that underpin your research</a:t>
            </a:r>
          </a:p>
          <a:p>
            <a:pPr marL="285750" indent="-285750">
              <a:buFont typeface="Arial" panose="020B0604020202020204" pitchFamily="34" charset="0"/>
              <a:buChar char="•"/>
            </a:pPr>
            <a:r>
              <a:rPr lang="en-IE" b="0" dirty="0"/>
              <a:t>Indicate the importance of what you found/results and what this means</a:t>
            </a:r>
          </a:p>
          <a:p>
            <a:pPr marL="285750" indent="-285750">
              <a:buFont typeface="Arial" panose="020B0604020202020204" pitchFamily="34" charset="0"/>
              <a:buChar char="•"/>
            </a:pPr>
            <a:endParaRPr lang="en-IE" dirty="0"/>
          </a:p>
        </p:txBody>
      </p:sp>
      <p:sp>
        <p:nvSpPr>
          <p:cNvPr id="7" name="Text Placeholder 1"/>
          <p:cNvSpPr txBox="1">
            <a:spLocks/>
          </p:cNvSpPr>
          <p:nvPr/>
        </p:nvSpPr>
        <p:spPr>
          <a:xfrm>
            <a:off x="696147" y="593326"/>
            <a:ext cx="6441989" cy="587081"/>
          </a:xfrm>
          <a:prstGeom prst="rect">
            <a:avLst/>
          </a:prstGeom>
        </p:spPr>
        <p:txBody>
          <a:bodyPr vert="horz" lIns="91440" tIns="45720" rIns="91440" bIns="45720" rtlCol="0">
            <a:normAutofit fontScale="85000" lnSpcReduction="100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a Scientific Paper/Report/Thesis:</a:t>
            </a:r>
          </a:p>
        </p:txBody>
      </p:sp>
    </p:spTree>
    <p:extLst>
      <p:ext uri="{BB962C8B-B14F-4D97-AF65-F5344CB8AC3E}">
        <p14:creationId xmlns:p14="http://schemas.microsoft.com/office/powerpoint/2010/main" val="413613228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85000" lnSpcReduction="100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a Scientific Paper/Report/Thesis:</a:t>
            </a:r>
          </a:p>
        </p:txBody>
      </p:sp>
      <p:sp>
        <p:nvSpPr>
          <p:cNvPr id="8" name="Text Placeholder 2"/>
          <p:cNvSpPr>
            <a:spLocks noGrp="1"/>
          </p:cNvSpPr>
          <p:nvPr>
            <p:ph type="body" sz="quarter" idx="11"/>
          </p:nvPr>
        </p:nvSpPr>
        <p:spPr>
          <a:xfrm>
            <a:off x="696147" y="1705808"/>
            <a:ext cx="6195103" cy="5152192"/>
          </a:xfrm>
        </p:spPr>
        <p:txBody>
          <a:bodyPr>
            <a:normAutofit/>
          </a:bodyPr>
          <a:lstStyle/>
          <a:p>
            <a:pPr algn="ctr" fontAlgn="base"/>
            <a:r>
              <a:rPr lang="en-IE" dirty="0"/>
              <a:t>Materials &amp; Methods:</a:t>
            </a:r>
          </a:p>
          <a:p>
            <a:pPr fontAlgn="base"/>
            <a:r>
              <a:rPr lang="en-IE" b="0" dirty="0"/>
              <a:t>This section must provide enough detail for repetition of your study and repetition of the results. </a:t>
            </a:r>
          </a:p>
          <a:p>
            <a:pPr fontAlgn="base"/>
            <a:endParaRPr lang="en-IE" b="0" dirty="0"/>
          </a:p>
          <a:p>
            <a:pPr fontAlgn="base"/>
            <a:r>
              <a:rPr lang="en-IE" b="0" dirty="0"/>
              <a:t>The scientific method requires that your results be reproducible, and you must provide a basis for repetition of the study by others. </a:t>
            </a:r>
          </a:p>
          <a:p>
            <a:pPr fontAlgn="base"/>
            <a:endParaRPr lang="en-IE" b="0" dirty="0"/>
          </a:p>
          <a:p>
            <a:pPr fontAlgn="base"/>
            <a:r>
              <a:rPr lang="en-IE" b="0" dirty="0"/>
              <a:t>Reagent materials and equipment should be described exactly (molarity, pH etc.) and sources should be given.</a:t>
            </a:r>
          </a:p>
          <a:p>
            <a:pPr fontAlgn="base"/>
            <a:endParaRPr lang="en-IE" b="0" dirty="0"/>
          </a:p>
          <a:p>
            <a:pPr fontAlgn="base"/>
            <a:r>
              <a:rPr lang="en-IE" b="0" dirty="0"/>
              <a:t>Methods are typically chronological, however related methods may need to be described together. </a:t>
            </a:r>
          </a:p>
          <a:p>
            <a:pPr fontAlgn="base"/>
            <a:r>
              <a:rPr lang="en-IE" dirty="0"/>
              <a:t>Note:</a:t>
            </a:r>
            <a:r>
              <a:rPr lang="en-IE" b="0" dirty="0"/>
              <a:t> For a research paper, if a method has been previously published in a standard journal, only the name of the method and a literature reference need be given.</a:t>
            </a:r>
          </a:p>
        </p:txBody>
      </p:sp>
      <p:sp>
        <p:nvSpPr>
          <p:cNvPr id="4" name="TextBox 3"/>
          <p:cNvSpPr txBox="1"/>
          <p:nvPr/>
        </p:nvSpPr>
        <p:spPr>
          <a:xfrm>
            <a:off x="6768932" y="2394573"/>
            <a:ext cx="2375068" cy="1865126"/>
          </a:xfrm>
          <a:prstGeom prst="rect">
            <a:avLst/>
          </a:prstGeom>
          <a:solidFill>
            <a:schemeClr val="bg1"/>
          </a:solidFill>
        </p:spPr>
        <p:txBody>
          <a:bodyPr wrap="square" rtlCol="0">
            <a:spAutoFit/>
          </a:bodyPr>
          <a:lstStyle/>
          <a:p>
            <a:pPr lvl="0" algn="ctr" fontAlgn="base">
              <a:spcBef>
                <a:spcPct val="20000"/>
              </a:spcBef>
            </a:pPr>
            <a:r>
              <a:rPr lang="en-IE" dirty="0">
                <a:solidFill>
                  <a:srgbClr val="000000"/>
                </a:solidFill>
              </a:rPr>
              <a:t>Use passive past tense to describe what you did</a:t>
            </a:r>
          </a:p>
          <a:p>
            <a:pPr lvl="0" algn="ctr" fontAlgn="base">
              <a:spcBef>
                <a:spcPct val="20000"/>
              </a:spcBef>
            </a:pPr>
            <a:endParaRPr lang="en-IE" dirty="0">
              <a:solidFill>
                <a:srgbClr val="000000"/>
              </a:solidFill>
            </a:endParaRPr>
          </a:p>
          <a:p>
            <a:pPr lvl="0" algn="ctr" fontAlgn="base">
              <a:spcBef>
                <a:spcPct val="20000"/>
              </a:spcBef>
            </a:pPr>
            <a:r>
              <a:rPr lang="en-IE" dirty="0">
                <a:solidFill>
                  <a:srgbClr val="000000"/>
                </a:solidFill>
              </a:rPr>
              <a:t>Do not mix results with methods</a:t>
            </a:r>
          </a:p>
        </p:txBody>
      </p:sp>
    </p:spTree>
    <p:extLst>
      <p:ext uri="{BB962C8B-B14F-4D97-AF65-F5344CB8AC3E}">
        <p14:creationId xmlns:p14="http://schemas.microsoft.com/office/powerpoint/2010/main" val="699474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14400" y="1295400"/>
            <a:ext cx="5791200" cy="2185214"/>
          </a:xfrm>
          <a:prstGeom prst="rect">
            <a:avLst/>
          </a:prstGeom>
          <a:noFill/>
        </p:spPr>
        <p:txBody>
          <a:bodyPr wrap="square" rtlCol="0">
            <a:spAutoFit/>
          </a:bodyPr>
          <a:lstStyle/>
          <a:p>
            <a:pPr algn="ctr"/>
            <a:r>
              <a:rPr lang="en-GB" sz="5400" b="1" dirty="0">
                <a:solidFill>
                  <a:srgbClr val="000000"/>
                </a:solidFill>
                <a:latin typeface="Arial" panose="020B0604020202020204" pitchFamily="34" charset="0"/>
                <a:cs typeface="Arial" panose="020B0604020202020204" pitchFamily="34" charset="0"/>
              </a:rPr>
              <a:t>Key</a:t>
            </a:r>
          </a:p>
          <a:p>
            <a:pPr algn="ctr"/>
            <a:r>
              <a:rPr lang="en-GB" sz="5400" b="1" dirty="0">
                <a:solidFill>
                  <a:srgbClr val="000000"/>
                </a:solidFill>
                <a:latin typeface="Arial" panose="020B0604020202020204" pitchFamily="34" charset="0"/>
                <a:cs typeface="Arial" panose="020B0604020202020204" pitchFamily="34" charset="0"/>
              </a:rPr>
              <a:t> Definitions</a:t>
            </a:r>
          </a:p>
          <a:p>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138044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85000" lnSpcReduction="100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a Scientific Paper/Report/Thesis:</a:t>
            </a:r>
          </a:p>
        </p:txBody>
      </p:sp>
      <p:sp>
        <p:nvSpPr>
          <p:cNvPr id="8" name="Text Placeholder 2"/>
          <p:cNvSpPr>
            <a:spLocks noGrp="1"/>
          </p:cNvSpPr>
          <p:nvPr>
            <p:ph type="body" sz="quarter" idx="11"/>
          </p:nvPr>
        </p:nvSpPr>
        <p:spPr>
          <a:xfrm>
            <a:off x="696147" y="1705808"/>
            <a:ext cx="6195103" cy="4944374"/>
          </a:xfrm>
        </p:spPr>
        <p:txBody>
          <a:bodyPr>
            <a:normAutofit fontScale="92500" lnSpcReduction="20000"/>
          </a:bodyPr>
          <a:lstStyle/>
          <a:p>
            <a:pPr algn="ctr" fontAlgn="base"/>
            <a:r>
              <a:rPr lang="en-IE" dirty="0"/>
              <a:t>Results:</a:t>
            </a:r>
          </a:p>
          <a:p>
            <a:pPr fontAlgn="base"/>
            <a:r>
              <a:rPr lang="en-IE" sz="1900" b="0" dirty="0"/>
              <a:t>This section is for presenting your findings. </a:t>
            </a:r>
          </a:p>
          <a:p>
            <a:pPr fontAlgn="base"/>
            <a:r>
              <a:rPr lang="en-IE" sz="1900" b="0" dirty="0"/>
              <a:t>Show data that is digested and condensed, with important</a:t>
            </a:r>
          </a:p>
          <a:p>
            <a:pPr fontAlgn="base"/>
            <a:r>
              <a:rPr lang="en-IE" sz="1900" b="0" dirty="0"/>
              <a:t>trends extracted and described. </a:t>
            </a:r>
          </a:p>
          <a:p>
            <a:pPr fontAlgn="base"/>
            <a:endParaRPr lang="en-IE" sz="1900" b="0" dirty="0"/>
          </a:p>
          <a:p>
            <a:pPr fontAlgn="base"/>
            <a:r>
              <a:rPr lang="en-IE" sz="1900" b="0" dirty="0"/>
              <a:t>The results comprise the new knowledge and must be clear, simple, short and without excessive verbiage.</a:t>
            </a:r>
          </a:p>
          <a:p>
            <a:pPr marL="285750" indent="-285750">
              <a:buFont typeface="Arial" panose="020B0604020202020204" pitchFamily="34" charset="0"/>
              <a:buChar char="•"/>
            </a:pPr>
            <a:r>
              <a:rPr lang="en-IE" sz="1900" b="0" dirty="0"/>
              <a:t>present results clearly and logically</a:t>
            </a:r>
          </a:p>
          <a:p>
            <a:pPr marL="285750" indent="-285750">
              <a:buFont typeface="Arial" panose="020B0604020202020204" pitchFamily="34" charset="0"/>
              <a:buChar char="•"/>
            </a:pPr>
            <a:r>
              <a:rPr lang="en-IE" sz="1900" b="0" dirty="0"/>
              <a:t>avoid excess verbiage</a:t>
            </a:r>
          </a:p>
          <a:p>
            <a:pPr marL="285750" indent="-285750">
              <a:buFont typeface="Arial" panose="020B0604020202020204" pitchFamily="34" charset="0"/>
              <a:buChar char="•"/>
            </a:pPr>
            <a:r>
              <a:rPr lang="en-IE" sz="1900" b="0" dirty="0"/>
              <a:t>consider providing a one-sentence summary at the beginning of each paragraph if you think it will help your reader understand your data</a:t>
            </a:r>
          </a:p>
          <a:p>
            <a:pPr fontAlgn="base"/>
            <a:endParaRPr lang="en-IE" sz="1900" b="0" dirty="0"/>
          </a:p>
          <a:p>
            <a:pPr fontAlgn="base"/>
            <a:r>
              <a:rPr lang="en-IE" sz="1900" b="0" dirty="0"/>
              <a:t>Examples:</a:t>
            </a:r>
          </a:p>
          <a:p>
            <a:pPr fontAlgn="base"/>
            <a:r>
              <a:rPr lang="en-IE" sz="1900" b="0" dirty="0"/>
              <a:t>"It is clearly evident from Fig. 1 that bird species richness increased with habitat complexity".     </a:t>
            </a:r>
          </a:p>
          <a:p>
            <a:pPr fontAlgn="base"/>
            <a:r>
              <a:rPr lang="en-IE" sz="1900" b="0" dirty="0"/>
              <a:t>"Bird species richness increased with habitat complexity (Fig. 1)". </a:t>
            </a:r>
          </a:p>
        </p:txBody>
      </p:sp>
      <p:sp>
        <p:nvSpPr>
          <p:cNvPr id="4" name="TextBox 3"/>
          <p:cNvSpPr txBox="1"/>
          <p:nvPr/>
        </p:nvSpPr>
        <p:spPr>
          <a:xfrm>
            <a:off x="6768932" y="2394573"/>
            <a:ext cx="2375068" cy="2862322"/>
          </a:xfrm>
          <a:prstGeom prst="rect">
            <a:avLst/>
          </a:prstGeom>
          <a:solidFill>
            <a:schemeClr val="bg1"/>
          </a:solidFill>
        </p:spPr>
        <p:txBody>
          <a:bodyPr wrap="square" rtlCol="0">
            <a:spAutoFit/>
          </a:bodyPr>
          <a:lstStyle/>
          <a:p>
            <a:pPr fontAlgn="base"/>
            <a:r>
              <a:rPr lang="en-IE" b="1" dirty="0">
                <a:solidFill>
                  <a:srgbClr val="FF0000"/>
                </a:solidFill>
              </a:rPr>
              <a:t>However, do not be too concise! </a:t>
            </a:r>
            <a:r>
              <a:rPr lang="en-IE" dirty="0">
                <a:solidFill>
                  <a:srgbClr val="000000"/>
                </a:solidFill>
              </a:rPr>
              <a:t>The readers cannot be expected to extract important trends from the data unaided. Combine the use of text, tables, figures to condense data and highlight trends. </a:t>
            </a:r>
          </a:p>
        </p:txBody>
      </p:sp>
      <p:sp>
        <p:nvSpPr>
          <p:cNvPr id="5" name="TextBox 4"/>
          <p:cNvSpPr txBox="1"/>
          <p:nvPr/>
        </p:nvSpPr>
        <p:spPr>
          <a:xfrm>
            <a:off x="969279" y="6465516"/>
            <a:ext cx="6448302" cy="369332"/>
          </a:xfrm>
          <a:prstGeom prst="rect">
            <a:avLst/>
          </a:prstGeom>
          <a:solidFill>
            <a:schemeClr val="bg1"/>
          </a:solidFill>
        </p:spPr>
        <p:txBody>
          <a:bodyPr wrap="square" rtlCol="0">
            <a:spAutoFit/>
          </a:bodyPr>
          <a:lstStyle/>
          <a:p>
            <a:pPr fontAlgn="base"/>
            <a:r>
              <a:rPr lang="en-IE" b="1" dirty="0">
                <a:solidFill>
                  <a:srgbClr val="FF0000"/>
                </a:solidFill>
              </a:rPr>
              <a:t>Verbiage = excessive lengthy or technical speech/writing</a:t>
            </a:r>
            <a:r>
              <a:rPr lang="en-IE" dirty="0">
                <a:solidFill>
                  <a:srgbClr val="000000"/>
                </a:solidFill>
              </a:rPr>
              <a:t> </a:t>
            </a:r>
          </a:p>
        </p:txBody>
      </p:sp>
    </p:spTree>
    <p:extLst>
      <p:ext uri="{BB962C8B-B14F-4D97-AF65-F5344CB8AC3E}">
        <p14:creationId xmlns:p14="http://schemas.microsoft.com/office/powerpoint/2010/main" val="482613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85000" lnSpcReduction="100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a Scientific Paper/Report/Thesis:</a:t>
            </a:r>
          </a:p>
        </p:txBody>
      </p:sp>
      <p:sp>
        <p:nvSpPr>
          <p:cNvPr id="8" name="Text Placeholder 2"/>
          <p:cNvSpPr>
            <a:spLocks noGrp="1"/>
          </p:cNvSpPr>
          <p:nvPr>
            <p:ph type="body" sz="quarter" idx="11"/>
          </p:nvPr>
        </p:nvSpPr>
        <p:spPr>
          <a:xfrm>
            <a:off x="696147" y="1705808"/>
            <a:ext cx="6195103" cy="4944374"/>
          </a:xfrm>
        </p:spPr>
        <p:txBody>
          <a:bodyPr>
            <a:normAutofit/>
          </a:bodyPr>
          <a:lstStyle/>
          <a:p>
            <a:pPr algn="ctr" fontAlgn="base"/>
            <a:r>
              <a:rPr lang="en-IE" dirty="0"/>
              <a:t>Discussion:</a:t>
            </a:r>
          </a:p>
          <a:p>
            <a:pPr fontAlgn="base"/>
            <a:r>
              <a:rPr lang="en-IE" b="0" dirty="0"/>
              <a:t>Do not simply restate the results — explain your conclusions and interpretations of the results section.</a:t>
            </a:r>
          </a:p>
          <a:p>
            <a:pPr fontAlgn="base"/>
            <a:endParaRPr lang="en-IE" b="0" dirty="0"/>
          </a:p>
          <a:p>
            <a:pPr fontAlgn="base"/>
            <a:r>
              <a:rPr lang="en-IE" b="0" dirty="0"/>
              <a:t>What aspect you choose to focus on depends on your results and on the main questions addressed by them.</a:t>
            </a:r>
          </a:p>
          <a:p>
            <a:pPr marL="285750" indent="-285750" fontAlgn="base">
              <a:buFont typeface="Arial" panose="020B0604020202020204" pitchFamily="34" charset="0"/>
              <a:buChar char="•"/>
            </a:pPr>
            <a:r>
              <a:rPr lang="en-IE" b="0" dirty="0"/>
              <a:t>how well did it work, what are the benefits and drawbacks? Do the results refute or support earlier research? What conditions are different? CRITICAL ANALYSIS and UNDERSTANDING YOUR WORK!</a:t>
            </a:r>
          </a:p>
          <a:p>
            <a:pPr fontAlgn="base"/>
            <a:endParaRPr lang="en-IE" b="0" dirty="0"/>
          </a:p>
          <a:p>
            <a:pPr fontAlgn="base"/>
            <a:r>
              <a:rPr lang="en-IE" b="0" dirty="0"/>
              <a:t>This section can be speculative</a:t>
            </a:r>
            <a:r>
              <a:rPr lang="en-IE" b="0" i="1" dirty="0"/>
              <a:t>,</a:t>
            </a:r>
            <a:r>
              <a:rPr lang="en-IE" b="0" dirty="0"/>
              <a:t> however, this does not free you to present wild guesses! It depends on a logical organization so readers can see the connection between your study question and your results.</a:t>
            </a:r>
          </a:p>
          <a:p>
            <a:pPr fontAlgn="base"/>
            <a:endParaRPr lang="en-IE" b="0" dirty="0"/>
          </a:p>
        </p:txBody>
      </p:sp>
      <p:sp>
        <p:nvSpPr>
          <p:cNvPr id="4" name="TextBox 3"/>
          <p:cNvSpPr txBox="1"/>
          <p:nvPr/>
        </p:nvSpPr>
        <p:spPr>
          <a:xfrm>
            <a:off x="6768932" y="2394573"/>
            <a:ext cx="2340509" cy="2308324"/>
          </a:xfrm>
          <a:prstGeom prst="rect">
            <a:avLst/>
          </a:prstGeom>
          <a:solidFill>
            <a:schemeClr val="bg1"/>
          </a:solidFill>
        </p:spPr>
        <p:txBody>
          <a:bodyPr wrap="square" rtlCol="0">
            <a:spAutoFit/>
          </a:bodyPr>
          <a:lstStyle/>
          <a:p>
            <a:pPr fontAlgn="base"/>
            <a:r>
              <a:rPr lang="en-IE" b="1" dirty="0">
                <a:solidFill>
                  <a:srgbClr val="FF0000"/>
                </a:solidFill>
              </a:rPr>
              <a:t>Ask yourself?</a:t>
            </a:r>
          </a:p>
          <a:p>
            <a:pPr fontAlgn="base"/>
            <a:r>
              <a:rPr lang="en-IE" dirty="0">
                <a:solidFill>
                  <a:srgbClr val="000000"/>
                </a:solidFill>
              </a:rPr>
              <a:t>How did your results compare with the expected results? What further predictions can be gleaned from the results?</a:t>
            </a:r>
          </a:p>
        </p:txBody>
      </p:sp>
      <p:sp>
        <p:nvSpPr>
          <p:cNvPr id="5" name="TextBox 4"/>
          <p:cNvSpPr txBox="1"/>
          <p:nvPr/>
        </p:nvSpPr>
        <p:spPr>
          <a:xfrm>
            <a:off x="7103577" y="5007058"/>
            <a:ext cx="2005864" cy="1754326"/>
          </a:xfrm>
          <a:prstGeom prst="rect">
            <a:avLst/>
          </a:prstGeom>
          <a:solidFill>
            <a:schemeClr val="bg1"/>
          </a:solidFill>
        </p:spPr>
        <p:txBody>
          <a:bodyPr wrap="square" rtlCol="0">
            <a:spAutoFit/>
          </a:bodyPr>
          <a:lstStyle/>
          <a:p>
            <a:pPr fontAlgn="base"/>
            <a:r>
              <a:rPr lang="en-IE" b="1" dirty="0">
                <a:solidFill>
                  <a:srgbClr val="FF0000"/>
                </a:solidFill>
              </a:rPr>
              <a:t>Relates back to Objectivity:</a:t>
            </a:r>
          </a:p>
          <a:p>
            <a:pPr fontAlgn="base"/>
            <a:r>
              <a:rPr lang="en-IE" dirty="0">
                <a:solidFill>
                  <a:srgbClr val="000000"/>
                </a:solidFill>
              </a:rPr>
              <a:t>Limitations of research.</a:t>
            </a:r>
          </a:p>
          <a:p>
            <a:pPr fontAlgn="base"/>
            <a:r>
              <a:rPr lang="en-IE" dirty="0">
                <a:solidFill>
                  <a:srgbClr val="000000"/>
                </a:solidFill>
              </a:rPr>
              <a:t>No sweeping statements etc.</a:t>
            </a:r>
          </a:p>
        </p:txBody>
      </p:sp>
      <p:sp>
        <p:nvSpPr>
          <p:cNvPr id="2" name="Left-Right Arrow 1"/>
          <p:cNvSpPr/>
          <p:nvPr/>
        </p:nvSpPr>
        <p:spPr>
          <a:xfrm>
            <a:off x="6305794" y="5979224"/>
            <a:ext cx="736267" cy="242316"/>
          </a:xfrm>
          <a:prstGeom prst="lef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94292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2"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85000" lnSpcReduction="100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a Scientific Paper/Report/Thesis:</a:t>
            </a:r>
          </a:p>
        </p:txBody>
      </p:sp>
      <p:sp>
        <p:nvSpPr>
          <p:cNvPr id="8" name="Text Placeholder 2"/>
          <p:cNvSpPr>
            <a:spLocks noGrp="1"/>
          </p:cNvSpPr>
          <p:nvPr>
            <p:ph type="body" sz="quarter" idx="11"/>
          </p:nvPr>
        </p:nvSpPr>
        <p:spPr>
          <a:xfrm>
            <a:off x="696147" y="1705808"/>
            <a:ext cx="6195103" cy="4944374"/>
          </a:xfrm>
        </p:spPr>
        <p:txBody>
          <a:bodyPr>
            <a:normAutofit/>
          </a:bodyPr>
          <a:lstStyle/>
          <a:p>
            <a:pPr algn="ctr" fontAlgn="base"/>
            <a:r>
              <a:rPr lang="en-IE" dirty="0"/>
              <a:t>References:</a:t>
            </a:r>
          </a:p>
          <a:p>
            <a:pPr fontAlgn="base"/>
            <a:r>
              <a:rPr lang="en-IE" dirty="0"/>
              <a:t>It is essential to credit published papers for work mentioned in your manuscript.</a:t>
            </a:r>
          </a:p>
          <a:p>
            <a:pPr fontAlgn="base"/>
            <a:endParaRPr lang="en-IE" dirty="0"/>
          </a:p>
          <a:p>
            <a:pPr fontAlgn="base"/>
            <a:r>
              <a:rPr lang="en-IE" dirty="0"/>
              <a:t>There are a variety of ways of citing references in text and in a reference list.</a:t>
            </a:r>
          </a:p>
          <a:p>
            <a:pPr fontAlgn="base"/>
            <a:endParaRPr lang="en-IE" b="0" dirty="0"/>
          </a:p>
          <a:p>
            <a:pPr fontAlgn="base"/>
            <a:r>
              <a:rPr lang="en-IE" dirty="0">
                <a:solidFill>
                  <a:srgbClr val="FF0000"/>
                </a:solidFill>
              </a:rPr>
              <a:t>Please familiarize yourself with referencing style necessary for you!! Typically Harvard for Sciences but can vary.</a:t>
            </a:r>
          </a:p>
          <a:p>
            <a:pPr fontAlgn="base"/>
            <a:endParaRPr lang="en-IE" dirty="0">
              <a:solidFill>
                <a:srgbClr val="FF0000"/>
              </a:solidFill>
            </a:endParaRPr>
          </a:p>
          <a:p>
            <a:pPr fontAlgn="base"/>
            <a:r>
              <a:rPr lang="en-IE" dirty="0"/>
              <a:t>Enrol in </a:t>
            </a:r>
            <a:r>
              <a:rPr lang="en-IE" dirty="0" err="1"/>
              <a:t>refworks</a:t>
            </a:r>
            <a:r>
              <a:rPr lang="en-IE" dirty="0"/>
              <a:t> courses in the library to learn how to use this reference list generator.</a:t>
            </a:r>
            <a:endParaRPr lang="en-IE" b="0" dirty="0"/>
          </a:p>
          <a:p>
            <a:pPr fontAlgn="base"/>
            <a:endParaRPr lang="en-IE" b="0" dirty="0"/>
          </a:p>
          <a:p>
            <a:pPr fontAlgn="base"/>
            <a:endParaRPr lang="en-IE" b="0" dirty="0"/>
          </a:p>
          <a:p>
            <a:pPr fontAlgn="base"/>
            <a:endParaRPr lang="en-IE" b="0" dirty="0"/>
          </a:p>
          <a:p>
            <a:pPr fontAlgn="base"/>
            <a:endParaRPr lang="en-IE" b="0" dirty="0"/>
          </a:p>
          <a:p>
            <a:pPr fontAlgn="base"/>
            <a:endParaRPr lang="en-IE" b="0" dirty="0"/>
          </a:p>
          <a:p>
            <a:pPr fontAlgn="base"/>
            <a:endParaRPr lang="en-IE" b="0"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31135" b="28377"/>
          <a:stretch/>
        </p:blipFill>
        <p:spPr bwMode="auto">
          <a:xfrm>
            <a:off x="4425771" y="5569518"/>
            <a:ext cx="2466975" cy="7481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8180831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TIPS!!!</a:t>
            </a:r>
            <a:endParaRPr lang="en-GB" sz="2800" dirty="0">
              <a:latin typeface="Arial" panose="020B0604020202020204" pitchFamily="34" charset="0"/>
              <a:cs typeface="Arial" panose="020B0604020202020204" pitchFamily="34" charset="0"/>
            </a:endParaRPr>
          </a:p>
        </p:txBody>
      </p:sp>
      <p:sp>
        <p:nvSpPr>
          <p:cNvPr id="8" name="Text Placeholder 2"/>
          <p:cNvSpPr>
            <a:spLocks noGrp="1"/>
          </p:cNvSpPr>
          <p:nvPr>
            <p:ph type="body" sz="quarter" idx="11"/>
          </p:nvPr>
        </p:nvSpPr>
        <p:spPr>
          <a:xfrm>
            <a:off x="667899" y="1349549"/>
            <a:ext cx="6195103" cy="4944374"/>
          </a:xfrm>
        </p:spPr>
        <p:txBody>
          <a:bodyPr>
            <a:normAutofit/>
          </a:bodyPr>
          <a:lstStyle/>
          <a:p>
            <a:r>
              <a:rPr lang="en-IE" b="0" dirty="0"/>
              <a:t>There are many ways to approach the writing of a scientific paper, and no one way is right! Drafting chunks can help in the following order: Results, Discussion, Introduction, Materials &amp; Methods, Abstract, and, finally, Title.</a:t>
            </a:r>
          </a:p>
          <a:p>
            <a:endParaRPr lang="en-IE" b="0" dirty="0"/>
          </a:p>
          <a:p>
            <a:r>
              <a:rPr lang="en-IE" b="0" dirty="0"/>
              <a:t>You, the writer, must </a:t>
            </a:r>
            <a:r>
              <a:rPr lang="en-IE" dirty="0"/>
              <a:t>practice writing and thinking</a:t>
            </a:r>
            <a:r>
              <a:rPr lang="en-IE" b="0" dirty="0"/>
              <a:t> within a scientific structure</a:t>
            </a:r>
          </a:p>
          <a:p>
            <a:pPr marL="285750" indent="-285750">
              <a:buFont typeface="Arial" panose="020B0604020202020204" pitchFamily="34" charset="0"/>
              <a:buChar char="•"/>
            </a:pPr>
            <a:r>
              <a:rPr lang="en-IE" b="0" dirty="0"/>
              <a:t>learn by example from the writings of others</a:t>
            </a:r>
          </a:p>
          <a:p>
            <a:pPr marL="285750" indent="-285750">
              <a:buFont typeface="Arial" panose="020B0604020202020204" pitchFamily="34" charset="0"/>
              <a:buChar char="•"/>
            </a:pPr>
            <a:r>
              <a:rPr lang="en-IE" b="0" dirty="0"/>
              <a:t>learn nuances of style and format will be enhanced as you </a:t>
            </a:r>
            <a:r>
              <a:rPr lang="en-IE" dirty="0"/>
              <a:t>read the scientific literature </a:t>
            </a:r>
          </a:p>
          <a:p>
            <a:pPr marL="285750" indent="-285750">
              <a:buFont typeface="Arial" panose="020B0604020202020204" pitchFamily="34" charset="0"/>
              <a:buChar char="•"/>
            </a:pPr>
            <a:r>
              <a:rPr lang="en-IE" b="0" dirty="0"/>
              <a:t>pay attention to how professional scientists write about their work</a:t>
            </a:r>
          </a:p>
          <a:p>
            <a:pPr marL="285750" indent="-285750">
              <a:buFont typeface="Arial" panose="020B0604020202020204" pitchFamily="34" charset="0"/>
              <a:buChar char="•"/>
            </a:pPr>
            <a:r>
              <a:rPr lang="en-IE" dirty="0"/>
              <a:t>improvement in scientific writing skills comes </a:t>
            </a:r>
            <a:r>
              <a:rPr lang="en-IE" b="0" dirty="0"/>
              <a:t>by repeatedly practicing reading, writing, and critiquing of other’s writing.</a:t>
            </a:r>
            <a:endParaRPr lang="en-US" dirty="0"/>
          </a:p>
          <a:p>
            <a:pPr fontAlgn="base"/>
            <a:endParaRPr lang="en-IE" b="0" dirty="0"/>
          </a:p>
          <a:p>
            <a:pPr fontAlgn="base"/>
            <a:endParaRPr lang="en-IE" b="0" dirty="0"/>
          </a:p>
          <a:p>
            <a:pPr fontAlgn="base"/>
            <a:endParaRPr lang="en-IE" b="0" dirty="0"/>
          </a:p>
          <a:p>
            <a:pPr fontAlgn="base"/>
            <a:endParaRPr lang="en-IE" b="0" dirty="0"/>
          </a:p>
          <a:p>
            <a:pPr fontAlgn="base"/>
            <a:endParaRPr lang="en-IE" b="0" dirty="0"/>
          </a:p>
          <a:p>
            <a:pPr fontAlgn="base"/>
            <a:endParaRPr lang="en-IE" b="0" dirty="0"/>
          </a:p>
        </p:txBody>
      </p:sp>
    </p:spTree>
    <p:extLst>
      <p:ext uri="{BB962C8B-B14F-4D97-AF65-F5344CB8AC3E}">
        <p14:creationId xmlns:p14="http://schemas.microsoft.com/office/powerpoint/2010/main" val="131198690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a:bodyPr>
          <a:lstStyle/>
          <a:p>
            <a:r>
              <a:rPr lang="en-IE" sz="2400" dirty="0"/>
              <a:t>Acknowledgements</a:t>
            </a:r>
            <a:endParaRPr lang="en-GB" sz="2400" dirty="0">
              <a:latin typeface="Arial" panose="020B0604020202020204" pitchFamily="34" charset="0"/>
              <a:cs typeface="Arial" panose="020B0604020202020204" pitchFamily="34" charset="0"/>
            </a:endParaRPr>
          </a:p>
          <a:p>
            <a:endParaRPr lang="en-US" dirty="0"/>
          </a:p>
        </p:txBody>
      </p:sp>
      <p:sp>
        <p:nvSpPr>
          <p:cNvPr id="3" name="Text Placeholder 2"/>
          <p:cNvSpPr>
            <a:spLocks noGrp="1"/>
          </p:cNvSpPr>
          <p:nvPr>
            <p:ph type="body" sz="quarter" idx="11"/>
          </p:nvPr>
        </p:nvSpPr>
        <p:spPr>
          <a:xfrm>
            <a:off x="679777" y="1266420"/>
            <a:ext cx="6350000" cy="5478763"/>
          </a:xfrm>
        </p:spPr>
        <p:txBody>
          <a:bodyPr>
            <a:normAutofit lnSpcReduction="10000"/>
          </a:bodyPr>
          <a:lstStyle/>
          <a:p>
            <a:r>
              <a:rPr lang="en-IE" dirty="0"/>
              <a:t>This presentation was prepared based on the resources kindly made available online by:</a:t>
            </a:r>
          </a:p>
          <a:p>
            <a:endParaRPr lang="en-IE" dirty="0"/>
          </a:p>
          <a:p>
            <a:pPr marL="285750" indent="-285750">
              <a:buFont typeface="Arial" panose="020B0604020202020204" pitchFamily="34" charset="0"/>
              <a:buChar char="•"/>
            </a:pPr>
            <a:r>
              <a:rPr lang="en-IE" b="0" dirty="0"/>
              <a:t>American Scientist Website</a:t>
            </a:r>
          </a:p>
          <a:p>
            <a:r>
              <a:rPr lang="en-US" b="0" dirty="0">
                <a:hlinkClick r:id="rId2"/>
              </a:rPr>
              <a:t>http://www.americanscientist.org/issues/pub/the-science-of-scientific-writing/1</a:t>
            </a:r>
            <a:endParaRPr lang="en-US" b="0" dirty="0"/>
          </a:p>
          <a:p>
            <a:pPr marL="285750" indent="-285750">
              <a:buFont typeface="Arial" panose="020B0604020202020204" pitchFamily="34" charset="0"/>
              <a:buChar char="•"/>
            </a:pPr>
            <a:r>
              <a:rPr lang="en-IE" b="0" dirty="0"/>
              <a:t>University of Arizona</a:t>
            </a:r>
          </a:p>
          <a:p>
            <a:r>
              <a:rPr lang="en-US" b="0" u="sng" dirty="0">
                <a:hlinkClick r:id="rId3"/>
              </a:rPr>
              <a:t>http://cbc.arizona.edu/sites/default/files/marc/Sci-Writing.pdf</a:t>
            </a:r>
            <a:endParaRPr lang="en-US" b="0" u="sng" dirty="0"/>
          </a:p>
          <a:p>
            <a:pPr marL="285750" indent="-285750">
              <a:buFont typeface="Arial" panose="020B0604020202020204" pitchFamily="34" charset="0"/>
              <a:buChar char="•"/>
            </a:pPr>
            <a:r>
              <a:rPr lang="en-IE" b="0" dirty="0" err="1"/>
              <a:t>Colarado</a:t>
            </a:r>
            <a:r>
              <a:rPr lang="en-IE" b="0" dirty="0"/>
              <a:t> State University Writing Centre</a:t>
            </a:r>
          </a:p>
          <a:p>
            <a:r>
              <a:rPr lang="en-US" b="0" u="sng" dirty="0">
                <a:hlinkClick r:id="rId4"/>
              </a:rPr>
              <a:t>http://writing.colostate.edu/guides/guide.cfm?guideid=83</a:t>
            </a:r>
            <a:endParaRPr lang="en-US" b="0" dirty="0"/>
          </a:p>
          <a:p>
            <a:pPr marL="285750" indent="-285750">
              <a:buFont typeface="Arial" panose="020B0604020202020204" pitchFamily="34" charset="0"/>
              <a:buChar char="•"/>
            </a:pPr>
            <a:r>
              <a:rPr lang="en-IE" b="0" dirty="0"/>
              <a:t>The University of North Carolina Writing Centre</a:t>
            </a:r>
          </a:p>
          <a:p>
            <a:r>
              <a:rPr lang="en-US" b="0" dirty="0">
                <a:hlinkClick r:id="rId5"/>
              </a:rPr>
              <a:t>http://writingcenter.unc.edu/handouts/sciences</a:t>
            </a:r>
            <a:endParaRPr lang="en-US" b="0" dirty="0"/>
          </a:p>
          <a:p>
            <a:pPr marL="285750" indent="-285750">
              <a:buFont typeface="Arial" panose="020B0604020202020204" pitchFamily="34" charset="0"/>
              <a:buChar char="•"/>
            </a:pPr>
            <a:r>
              <a:rPr lang="en-IE" b="0" dirty="0"/>
              <a:t>Bates College</a:t>
            </a:r>
          </a:p>
          <a:p>
            <a:r>
              <a:rPr lang="en-US" b="0" u="sng" dirty="0">
                <a:hlinkClick r:id="rId6"/>
              </a:rPr>
              <a:t>http://abacus.bates.edu/~ganderso/biology/resources/writing/HTWgeneral.html</a:t>
            </a:r>
            <a:r>
              <a:rPr lang="en-US" b="0" dirty="0"/>
              <a:t> </a:t>
            </a:r>
          </a:p>
          <a:p>
            <a:pPr marL="285750" indent="-285750">
              <a:buFont typeface="Arial" panose="020B0604020202020204" pitchFamily="34" charset="0"/>
              <a:buChar char="•"/>
            </a:pPr>
            <a:r>
              <a:rPr lang="en-IE" b="0" dirty="0"/>
              <a:t>San Diego State University</a:t>
            </a:r>
          </a:p>
          <a:p>
            <a:r>
              <a:rPr lang="en-US" b="0" dirty="0">
                <a:hlinkClick r:id="rId7"/>
              </a:rPr>
              <a:t>http://www.sci.sdsu.edu/~smaloy/MicrobialGenetics/topics/scientific-writing.pdf</a:t>
            </a:r>
            <a:endParaRPr lang="en-US" b="0" dirty="0"/>
          </a:p>
        </p:txBody>
      </p:sp>
    </p:spTree>
    <p:extLst>
      <p:ext uri="{BB962C8B-B14F-4D97-AF65-F5344CB8AC3E}">
        <p14:creationId xmlns:p14="http://schemas.microsoft.com/office/powerpoint/2010/main" val="13782577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696148" y="1705809"/>
            <a:ext cx="6195103" cy="3982471"/>
          </a:xfrm>
        </p:spPr>
        <p:txBody>
          <a:bodyPr>
            <a:normAutofit lnSpcReduction="10000"/>
          </a:bodyPr>
          <a:lstStyle/>
          <a:p>
            <a:r>
              <a:rPr lang="en-GB" sz="2400" dirty="0">
                <a:latin typeface="Arial" panose="020B0604020202020204" pitchFamily="34" charset="0"/>
                <a:cs typeface="Arial" panose="020B0604020202020204" pitchFamily="34" charset="0"/>
              </a:rPr>
              <a:t>Scien</a:t>
            </a:r>
            <a:r>
              <a:rPr lang="en-GB" sz="2400" dirty="0">
                <a:solidFill>
                  <a:srgbClr val="92D050"/>
                </a:solidFill>
                <a:latin typeface="Arial" panose="020B0604020202020204" pitchFamily="34" charset="0"/>
                <a:cs typeface="Arial" panose="020B0604020202020204" pitchFamily="34" charset="0"/>
              </a:rPr>
              <a:t>tific </a:t>
            </a:r>
            <a:r>
              <a:rPr lang="en-GB" sz="2400" dirty="0">
                <a:latin typeface="Arial" panose="020B0604020202020204" pitchFamily="34" charset="0"/>
                <a:cs typeface="Arial" panose="020B0604020202020204" pitchFamily="34" charset="0"/>
              </a:rPr>
              <a:t>writing</a:t>
            </a:r>
          </a:p>
          <a:p>
            <a:r>
              <a:rPr lang="en-IE" b="0" dirty="0"/>
              <a:t>..is writing about scientific topics aimed at specialists in a particular scientific field.. </a:t>
            </a:r>
          </a:p>
          <a:p>
            <a:endParaRPr lang="en-IE" b="0" dirty="0"/>
          </a:p>
          <a:p>
            <a:r>
              <a:rPr lang="en-IE" b="0" dirty="0"/>
              <a:t>i.e. your </a:t>
            </a:r>
            <a:r>
              <a:rPr lang="en-IE" b="0" dirty="0" smtClean="0"/>
              <a:t>lecture, </a:t>
            </a:r>
            <a:r>
              <a:rPr lang="en-IE" b="0" dirty="0"/>
              <a:t>peer reviewed journals, book chapters, grant proposals</a:t>
            </a: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Scien</a:t>
            </a:r>
            <a:r>
              <a:rPr lang="en-GB" sz="2400" dirty="0">
                <a:solidFill>
                  <a:srgbClr val="FF0000"/>
                </a:solidFill>
                <a:latin typeface="Arial" panose="020B0604020202020204" pitchFamily="34" charset="0"/>
                <a:cs typeface="Arial" panose="020B0604020202020204" pitchFamily="34" charset="0"/>
              </a:rPr>
              <a:t>ce </a:t>
            </a:r>
            <a:r>
              <a:rPr lang="en-GB" sz="2400" dirty="0">
                <a:latin typeface="Arial" panose="020B0604020202020204" pitchFamily="34" charset="0"/>
                <a:cs typeface="Arial" panose="020B0604020202020204" pitchFamily="34" charset="0"/>
              </a:rPr>
              <a:t>writing</a:t>
            </a:r>
          </a:p>
          <a:p>
            <a:r>
              <a:rPr lang="en-IE" b="0" dirty="0"/>
              <a:t>..is writing about scientific topics to non-specialists.. </a:t>
            </a:r>
          </a:p>
          <a:p>
            <a:endParaRPr lang="en-GB" dirty="0">
              <a:latin typeface="Arial" panose="020B0604020202020204" pitchFamily="34" charset="0"/>
              <a:cs typeface="Arial" panose="020B0604020202020204" pitchFamily="34" charset="0"/>
            </a:endParaRPr>
          </a:p>
          <a:p>
            <a:r>
              <a:rPr lang="en-IE" b="0" dirty="0"/>
              <a:t>i.e. newspaper reports, blogs for the general public</a:t>
            </a:r>
            <a:endParaRPr lang="en-GB" dirty="0">
              <a:latin typeface="Arial" panose="020B0604020202020204" pitchFamily="34" charset="0"/>
              <a:cs typeface="Arial" panose="020B0604020202020204" pitchFamily="34" charset="0"/>
            </a:endParaRPr>
          </a:p>
        </p:txBody>
      </p:sp>
      <p:sp>
        <p:nvSpPr>
          <p:cNvPr id="2" name="Text Placeholder 1"/>
          <p:cNvSpPr>
            <a:spLocks noGrp="1"/>
          </p:cNvSpPr>
          <p:nvPr>
            <p:ph type="body" sz="quarter" idx="10"/>
          </p:nvPr>
        </p:nvSpPr>
        <p:spPr>
          <a:xfrm>
            <a:off x="696148" y="700204"/>
            <a:ext cx="6441989" cy="587081"/>
          </a:xfrm>
        </p:spPr>
        <p:txBody>
          <a:bodyPr>
            <a:normAutofit fontScale="70000" lnSpcReduction="20000"/>
          </a:bodyPr>
          <a:lstStyle/>
          <a:p>
            <a:r>
              <a:rPr lang="en-GB" dirty="0">
                <a:latin typeface="Arial" panose="020B0604020202020204" pitchFamily="34" charset="0"/>
                <a:cs typeface="Arial" panose="020B0604020202020204" pitchFamily="34" charset="0"/>
              </a:rPr>
              <a:t>Scien</a:t>
            </a:r>
            <a:r>
              <a:rPr lang="en-GB" dirty="0">
                <a:solidFill>
                  <a:srgbClr val="92D050"/>
                </a:solidFill>
                <a:latin typeface="Arial" panose="020B0604020202020204" pitchFamily="34" charset="0"/>
                <a:cs typeface="Arial" panose="020B0604020202020204" pitchFamily="34" charset="0"/>
              </a:rPr>
              <a:t>tific </a:t>
            </a:r>
            <a:r>
              <a:rPr lang="en-GB" dirty="0">
                <a:latin typeface="Arial" panose="020B0604020202020204" pitchFamily="34" charset="0"/>
                <a:cs typeface="Arial" panose="020B0604020202020204" pitchFamily="34" charset="0"/>
              </a:rPr>
              <a:t>writing v’s Scien</a:t>
            </a:r>
            <a:r>
              <a:rPr lang="en-GB" dirty="0">
                <a:solidFill>
                  <a:srgbClr val="FF0000"/>
                </a:solidFill>
                <a:latin typeface="Arial" panose="020B0604020202020204" pitchFamily="34" charset="0"/>
                <a:cs typeface="Arial" panose="020B0604020202020204" pitchFamily="34" charset="0"/>
              </a:rPr>
              <a:t>ce</a:t>
            </a:r>
            <a:r>
              <a:rPr lang="en-GB" dirty="0">
                <a:latin typeface="Arial" panose="020B0604020202020204" pitchFamily="34" charset="0"/>
                <a:cs typeface="Arial" panose="020B0604020202020204" pitchFamily="34" charset="0"/>
              </a:rPr>
              <a:t> writing:</a:t>
            </a:r>
          </a:p>
        </p:txBody>
      </p:sp>
      <p:pic>
        <p:nvPicPr>
          <p:cNvPr id="1026" name="Picture 2" descr="C:\Users\Writing Centre 2\AppData\Local\Microsoft\Windows\Temporary Internet Files\Content.IE5\KQ8MJPS2\mcol-tick[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7864" y="1655340"/>
            <a:ext cx="465726" cy="38422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C:\Users\Writing Centre 2\AppData\Local\Microsoft\Windows\Temporary Internet Files\Content.IE5\KQ8MJPS2\1024px-Red_x.svg[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24146" y="4031647"/>
            <a:ext cx="450099" cy="4500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70791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sz="2800" dirty="0">
                <a:latin typeface="Arial" panose="020B0604020202020204" pitchFamily="34" charset="0"/>
                <a:cs typeface="Arial" panose="020B0604020202020204" pitchFamily="34" charset="0"/>
              </a:rPr>
              <a:t>Scientific Writing:</a:t>
            </a:r>
          </a:p>
        </p:txBody>
      </p:sp>
      <p:sp>
        <p:nvSpPr>
          <p:cNvPr id="8" name="Text Placeholder 2"/>
          <p:cNvSpPr>
            <a:spLocks noGrp="1"/>
          </p:cNvSpPr>
          <p:nvPr>
            <p:ph type="body" sz="quarter" idx="11"/>
          </p:nvPr>
        </p:nvSpPr>
        <p:spPr>
          <a:xfrm>
            <a:off x="696148" y="1705809"/>
            <a:ext cx="6195103" cy="4362481"/>
          </a:xfrm>
        </p:spPr>
        <p:txBody>
          <a:bodyPr>
            <a:normAutofit/>
          </a:bodyPr>
          <a:lstStyle/>
          <a:p>
            <a:r>
              <a:rPr lang="en-IE" sz="2400" dirty="0"/>
              <a:t>Why do we do it?</a:t>
            </a:r>
          </a:p>
          <a:p>
            <a:pPr marL="285750" indent="-285750">
              <a:buFont typeface="Arial" panose="020B0604020202020204" pitchFamily="34" charset="0"/>
              <a:buChar char="•"/>
            </a:pPr>
            <a:r>
              <a:rPr lang="en-IE" b="0" dirty="0"/>
              <a:t>To communicate the results of scientific inquiry (bench work or literature review results)</a:t>
            </a:r>
          </a:p>
          <a:p>
            <a:pPr marL="285750" indent="-285750">
              <a:buFont typeface="Arial" panose="020B0604020202020204" pitchFamily="34" charset="0"/>
              <a:buChar char="•"/>
            </a:pPr>
            <a:r>
              <a:rPr lang="en-IE" b="0" dirty="0"/>
              <a:t>To present information to others that is easy to access</a:t>
            </a:r>
          </a:p>
          <a:p>
            <a:pPr marL="285750" indent="-285750">
              <a:buFont typeface="Arial" panose="020B0604020202020204" pitchFamily="34" charset="0"/>
              <a:buChar char="•"/>
            </a:pPr>
            <a:r>
              <a:rPr lang="en-IE" b="0" dirty="0"/>
              <a:t>To present enough information that the reader can duplicate the scientific study</a:t>
            </a:r>
          </a:p>
          <a:p>
            <a:pPr marL="285750" indent="-285750">
              <a:buFont typeface="Arial" panose="020B0604020202020204" pitchFamily="34" charset="0"/>
              <a:buChar char="•"/>
            </a:pPr>
            <a:r>
              <a:rPr lang="en-IE" b="0" dirty="0"/>
              <a:t>To spread knowledge and insight through the scientific community</a:t>
            </a:r>
          </a:p>
          <a:p>
            <a:pPr marL="285750" indent="-285750">
              <a:buFont typeface="Arial" panose="020B0604020202020204" pitchFamily="34" charset="0"/>
              <a:buChar char="•"/>
            </a:pPr>
            <a:r>
              <a:rPr lang="en-IE" b="0" dirty="0"/>
              <a:t>To promote the achievements of lab/university/company</a:t>
            </a:r>
          </a:p>
          <a:p>
            <a:pPr marL="285750" indent="-285750">
              <a:buFont typeface="Arial" panose="020B0604020202020204" pitchFamily="34" charset="0"/>
              <a:buChar char="•"/>
            </a:pPr>
            <a:r>
              <a:rPr lang="en-IE" b="0" dirty="0"/>
              <a:t>To attract interest and funding to the field to enable more research</a:t>
            </a:r>
          </a:p>
          <a:p>
            <a:pPr marL="285750" indent="-285750">
              <a:buFont typeface="Arial" panose="020B0604020202020204" pitchFamily="34" charset="0"/>
              <a:buChar char="•"/>
            </a:pPr>
            <a:r>
              <a:rPr lang="en-IE" b="0" dirty="0"/>
              <a:t>To allow the reader to evaluate the validity of the results and conclusions based on the facts presented</a:t>
            </a:r>
          </a:p>
          <a:p>
            <a:pPr marL="285750" indent="-285750">
              <a:buFont typeface="Arial" panose="020B0604020202020204" pitchFamily="34" charset="0"/>
              <a:buChar char="•"/>
            </a:pPr>
            <a:endParaRPr lang="en-IE" b="0" dirty="0"/>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46466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14400" y="1295400"/>
            <a:ext cx="5791200" cy="2185214"/>
          </a:xfrm>
          <a:prstGeom prst="rect">
            <a:avLst/>
          </a:prstGeom>
          <a:noFill/>
        </p:spPr>
        <p:txBody>
          <a:bodyPr wrap="square" rtlCol="0">
            <a:spAutoFit/>
          </a:bodyPr>
          <a:lstStyle/>
          <a:p>
            <a:pPr algn="ctr"/>
            <a:r>
              <a:rPr lang="en-GB" sz="5400" b="1" dirty="0">
                <a:solidFill>
                  <a:srgbClr val="000000"/>
                </a:solidFill>
                <a:latin typeface="Arial" panose="020B0604020202020204" pitchFamily="34" charset="0"/>
                <a:cs typeface="Arial" panose="020B0604020202020204" pitchFamily="34" charset="0"/>
              </a:rPr>
              <a:t>How to Write Scientifically?</a:t>
            </a:r>
          </a:p>
          <a:p>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55263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925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Key Elements to Writing </a:t>
            </a:r>
            <a:r>
              <a:rPr lang="en-GB" sz="2800" dirty="0">
                <a:latin typeface="Arial" panose="020B0604020202020204" pitchFamily="34" charset="0"/>
                <a:cs typeface="Arial" panose="020B0604020202020204" pitchFamily="34" charset="0"/>
              </a:rPr>
              <a:t>Scientifically:</a:t>
            </a:r>
          </a:p>
        </p:txBody>
      </p:sp>
      <p:sp>
        <p:nvSpPr>
          <p:cNvPr id="8" name="Text Placeholder 2"/>
          <p:cNvSpPr>
            <a:spLocks noGrp="1"/>
          </p:cNvSpPr>
          <p:nvPr>
            <p:ph type="body" sz="quarter" idx="11"/>
          </p:nvPr>
        </p:nvSpPr>
        <p:spPr>
          <a:xfrm>
            <a:off x="696148" y="1705810"/>
            <a:ext cx="6195103" cy="3281826"/>
          </a:xfrm>
        </p:spPr>
        <p:txBody>
          <a:bodyPr>
            <a:normAutofit/>
          </a:bodyPr>
          <a:lstStyle/>
          <a:p>
            <a:pPr fontAlgn="base"/>
            <a:r>
              <a:rPr lang="en-IE" dirty="0">
                <a:solidFill>
                  <a:srgbClr val="FF0000"/>
                </a:solidFill>
              </a:rPr>
              <a:t>Precision:</a:t>
            </a:r>
            <a:r>
              <a:rPr lang="en-IE" b="0" dirty="0"/>
              <a:t> ambiguities in writing cause confusion and may prevent a reader from grasping crucial aspects of the methodology and results</a:t>
            </a:r>
          </a:p>
          <a:p>
            <a:pPr fontAlgn="base"/>
            <a:endParaRPr lang="en-IE" b="0" dirty="0"/>
          </a:p>
          <a:p>
            <a:pPr fontAlgn="base"/>
            <a:r>
              <a:rPr lang="en-IE" dirty="0">
                <a:solidFill>
                  <a:srgbClr val="FF0000"/>
                </a:solidFill>
              </a:rPr>
              <a:t>Clarity: </a:t>
            </a:r>
            <a:r>
              <a:rPr lang="en-IE" b="0" dirty="0"/>
              <a:t>concepts and methods in the sciences can often be complex; writing that is difficult to follow greatly amplifies any confusion on the part of the reader</a:t>
            </a:r>
          </a:p>
          <a:p>
            <a:pPr fontAlgn="base"/>
            <a:endParaRPr lang="en-IE" b="0" dirty="0"/>
          </a:p>
          <a:p>
            <a:pPr fontAlgn="base"/>
            <a:r>
              <a:rPr lang="en-IE" dirty="0">
                <a:solidFill>
                  <a:srgbClr val="FF0000"/>
                </a:solidFill>
              </a:rPr>
              <a:t>Objectivity:</a:t>
            </a:r>
            <a:r>
              <a:rPr lang="en-IE" b="0" dirty="0"/>
              <a:t> any claims that you make need to be based on facts, not intuition or emotion</a:t>
            </a:r>
          </a:p>
        </p:txBody>
      </p:sp>
    </p:spTree>
    <p:extLst>
      <p:ext uri="{BB962C8B-B14F-4D97-AF65-F5344CB8AC3E}">
        <p14:creationId xmlns:p14="http://schemas.microsoft.com/office/powerpoint/2010/main" val="27672041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925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Key Elements to 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Scientifically:</a:t>
            </a:r>
          </a:p>
        </p:txBody>
      </p:sp>
      <p:sp>
        <p:nvSpPr>
          <p:cNvPr id="8" name="Text Placeholder 2"/>
          <p:cNvSpPr>
            <a:spLocks noGrp="1"/>
          </p:cNvSpPr>
          <p:nvPr>
            <p:ph type="body" sz="quarter" idx="11"/>
          </p:nvPr>
        </p:nvSpPr>
        <p:spPr>
          <a:xfrm>
            <a:off x="696148" y="1705809"/>
            <a:ext cx="6195103" cy="4743117"/>
          </a:xfrm>
        </p:spPr>
        <p:txBody>
          <a:bodyPr>
            <a:normAutofit fontScale="92500" lnSpcReduction="10000"/>
          </a:bodyPr>
          <a:lstStyle/>
          <a:p>
            <a:pPr algn="ctr" fontAlgn="base"/>
            <a:r>
              <a:rPr lang="en-IE" dirty="0">
                <a:solidFill>
                  <a:srgbClr val="FF0000"/>
                </a:solidFill>
              </a:rPr>
              <a:t>Precision:</a:t>
            </a:r>
            <a:endParaRPr lang="en-IE" b="0" dirty="0"/>
          </a:p>
          <a:p>
            <a:pPr fontAlgn="base"/>
            <a:endParaRPr lang="en-IE" b="0" dirty="0"/>
          </a:p>
          <a:p>
            <a:pPr fontAlgn="base"/>
            <a:r>
              <a:rPr lang="en-IE" b="0" dirty="0"/>
              <a:t>Sciences are based upon precise mathematical models, specific empirical (primary) data sets, or some combination of the two. </a:t>
            </a:r>
          </a:p>
          <a:p>
            <a:pPr fontAlgn="base"/>
            <a:endParaRPr lang="en-IE" b="0" dirty="0"/>
          </a:p>
          <a:p>
            <a:pPr fontAlgn="base"/>
            <a:r>
              <a:rPr lang="en-IE" b="0" dirty="0"/>
              <a:t>Scientists must use precise, concrete language to evaluate and explain such theories, whether mathematical or conceptual</a:t>
            </a:r>
            <a:r>
              <a:rPr lang="en-IE" b="0" dirty="0" smtClean="0"/>
              <a:t>.</a:t>
            </a:r>
            <a:endParaRPr lang="ru-RU" b="0" dirty="0" smtClean="0"/>
          </a:p>
          <a:p>
            <a:pPr fontAlgn="base"/>
            <a:endParaRPr lang="ru-RU" b="0" dirty="0"/>
          </a:p>
          <a:p>
            <a:pPr algn="ctr" fontAlgn="base"/>
            <a:r>
              <a:rPr lang="en-IE" dirty="0">
                <a:solidFill>
                  <a:srgbClr val="FF0000"/>
                </a:solidFill>
              </a:rPr>
              <a:t>Precision </a:t>
            </a:r>
          </a:p>
          <a:p>
            <a:pPr algn="ctr" fontAlgn="base"/>
            <a:r>
              <a:rPr lang="en-IE" dirty="0"/>
              <a:t>is achieved by paying attention to:</a:t>
            </a:r>
          </a:p>
          <a:p>
            <a:pPr fontAlgn="base"/>
            <a:endParaRPr lang="en-IE" dirty="0" smtClean="0"/>
          </a:p>
          <a:p>
            <a:pPr marL="342900" indent="-342900" fontAlgn="base">
              <a:buAutoNum type="arabicPeriod"/>
            </a:pPr>
            <a:r>
              <a:rPr lang="en-IE" dirty="0" smtClean="0"/>
              <a:t>Words </a:t>
            </a:r>
            <a:r>
              <a:rPr lang="en-IE" dirty="0"/>
              <a:t>&amp; Phrasing</a:t>
            </a:r>
          </a:p>
          <a:p>
            <a:pPr marL="342900" indent="-342900" fontAlgn="base">
              <a:buAutoNum type="arabicPeriod"/>
            </a:pPr>
            <a:r>
              <a:rPr lang="en-IE" dirty="0"/>
              <a:t>Figurative Language</a:t>
            </a:r>
          </a:p>
          <a:p>
            <a:pPr marL="342900" indent="-342900" fontAlgn="base">
              <a:buAutoNum type="arabicPeriod"/>
            </a:pPr>
            <a:r>
              <a:rPr lang="en-IE" dirty="0"/>
              <a:t>Level of Detail</a:t>
            </a:r>
          </a:p>
          <a:p>
            <a:pPr marL="342900" indent="-342900" fontAlgn="base">
              <a:buAutoNum type="arabicPeriod"/>
            </a:pPr>
            <a:r>
              <a:rPr lang="en-IE" dirty="0"/>
              <a:t>Quantification</a:t>
            </a:r>
          </a:p>
          <a:p>
            <a:pPr fontAlgn="base"/>
            <a:endParaRPr lang="en-IE" dirty="0"/>
          </a:p>
        </p:txBody>
      </p:sp>
    </p:spTree>
    <p:extLst>
      <p:ext uri="{BB962C8B-B14F-4D97-AF65-F5344CB8AC3E}">
        <p14:creationId xmlns:p14="http://schemas.microsoft.com/office/powerpoint/2010/main" val="13082057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696147" y="593326"/>
            <a:ext cx="6441989" cy="587081"/>
          </a:xfrm>
          <a:prstGeom prst="rect">
            <a:avLst/>
          </a:prstGeom>
        </p:spPr>
        <p:txBody>
          <a:bodyPr vert="horz" lIns="91440" tIns="45720" rIns="91440" bIns="45720" rtlCol="0">
            <a:normAutofit fontScale="92500"/>
          </a:bodyPr>
          <a:lstStyle>
            <a:lvl1pPr marL="0" indent="0" algn="l" defTabSz="457200" rtl="0" eaLnBrk="1" latinLnBrk="0" hangingPunct="1">
              <a:spcBef>
                <a:spcPct val="20000"/>
              </a:spcBef>
              <a:buFont typeface="Arial"/>
              <a:buNone/>
              <a:defRPr lang="en-US" sz="4000" b="1" i="0" kern="1200" smtClean="0">
                <a:solidFill>
                  <a:srgbClr val="000000"/>
                </a:solidFill>
                <a:effectLst/>
                <a:latin typeface="+mj-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E" sz="2800" dirty="0"/>
              <a:t>Key Elements to W</a:t>
            </a:r>
            <a:r>
              <a:rPr lang="en-GB" sz="2800" dirty="0" err="1">
                <a:latin typeface="Arial" panose="020B0604020202020204" pitchFamily="34" charset="0"/>
                <a:cs typeface="Arial" panose="020B0604020202020204" pitchFamily="34" charset="0"/>
              </a:rPr>
              <a:t>riting</a:t>
            </a:r>
            <a:r>
              <a:rPr lang="en-GB" sz="2800" dirty="0">
                <a:latin typeface="Arial" panose="020B0604020202020204" pitchFamily="34" charset="0"/>
                <a:cs typeface="Arial" panose="020B0604020202020204" pitchFamily="34" charset="0"/>
              </a:rPr>
              <a:t> Scientifically:</a:t>
            </a:r>
          </a:p>
        </p:txBody>
      </p:sp>
      <p:sp>
        <p:nvSpPr>
          <p:cNvPr id="8" name="Text Placeholder 2"/>
          <p:cNvSpPr>
            <a:spLocks noGrp="1"/>
          </p:cNvSpPr>
          <p:nvPr>
            <p:ph type="body" sz="quarter" idx="11"/>
          </p:nvPr>
        </p:nvSpPr>
        <p:spPr>
          <a:xfrm>
            <a:off x="696148" y="1705809"/>
            <a:ext cx="6195103" cy="4041848"/>
          </a:xfrm>
        </p:spPr>
        <p:txBody>
          <a:bodyPr>
            <a:normAutofit lnSpcReduction="10000"/>
          </a:bodyPr>
          <a:lstStyle/>
          <a:p>
            <a:pPr algn="ctr" fontAlgn="base"/>
            <a:r>
              <a:rPr lang="en-IE" dirty="0">
                <a:solidFill>
                  <a:srgbClr val="FF0000"/>
                </a:solidFill>
              </a:rPr>
              <a:t>Precision:  </a:t>
            </a:r>
          </a:p>
          <a:p>
            <a:pPr algn="ctr" fontAlgn="base"/>
            <a:r>
              <a:rPr lang="en-IE" dirty="0"/>
              <a:t>Strategies for avoiding ambiguous/imprecise writing</a:t>
            </a:r>
          </a:p>
          <a:p>
            <a:pPr algn="ctr" fontAlgn="base"/>
            <a:endParaRPr lang="en-IE" b="0" dirty="0"/>
          </a:p>
          <a:p>
            <a:pPr marL="342900" indent="-342900" algn="ctr" fontAlgn="base">
              <a:buAutoNum type="arabicPeriod"/>
            </a:pPr>
            <a:r>
              <a:rPr lang="en-US" dirty="0">
                <a:solidFill>
                  <a:srgbClr val="00B0F0"/>
                </a:solidFill>
              </a:rPr>
              <a:t>Words and Phrasing:  </a:t>
            </a:r>
          </a:p>
          <a:p>
            <a:pPr fontAlgn="base"/>
            <a:endParaRPr lang="en-US" dirty="0"/>
          </a:p>
          <a:p>
            <a:pPr fontAlgn="base"/>
            <a:r>
              <a:rPr lang="en-IE" dirty="0">
                <a:solidFill>
                  <a:srgbClr val="00B0F0"/>
                </a:solidFill>
              </a:rPr>
              <a:t>Words</a:t>
            </a:r>
            <a:r>
              <a:rPr lang="en-IE" b="0" dirty="0"/>
              <a:t> may convey similar meaning, but usually only one word is most appropriate in a given context. </a:t>
            </a:r>
          </a:p>
          <a:p>
            <a:pPr fontAlgn="base"/>
            <a:endParaRPr lang="en-IE" b="0" dirty="0"/>
          </a:p>
          <a:p>
            <a:pPr fontAlgn="base"/>
            <a:r>
              <a:rPr lang="en-IE" b="0" dirty="0"/>
              <a:t>Word choice 1: “population density is positively </a:t>
            </a:r>
            <a:r>
              <a:rPr lang="en-IE" b="0" dirty="0">
                <a:solidFill>
                  <a:schemeClr val="accent1"/>
                </a:solidFill>
              </a:rPr>
              <a:t>correlated</a:t>
            </a:r>
            <a:r>
              <a:rPr lang="en-IE" b="0" dirty="0"/>
              <a:t> with disease transmission rate”</a:t>
            </a:r>
          </a:p>
          <a:p>
            <a:pPr fontAlgn="base"/>
            <a:endParaRPr lang="en-IE" b="0" dirty="0"/>
          </a:p>
          <a:p>
            <a:pPr fontAlgn="base"/>
            <a:r>
              <a:rPr lang="en-IE" b="0" dirty="0"/>
              <a:t>Word choice 2: “population density is positively </a:t>
            </a:r>
            <a:r>
              <a:rPr lang="en-IE" b="0" dirty="0">
                <a:solidFill>
                  <a:srgbClr val="92D050"/>
                </a:solidFill>
              </a:rPr>
              <a:t>related</a:t>
            </a:r>
            <a:r>
              <a:rPr lang="en-IE" b="0" dirty="0"/>
              <a:t> to disease transmission rate”</a:t>
            </a:r>
          </a:p>
          <a:p>
            <a:pPr fontAlgn="base"/>
            <a:endParaRPr lang="en-US" dirty="0"/>
          </a:p>
          <a:p>
            <a:pPr fontAlgn="base"/>
            <a:endParaRPr lang="en-IE" b="0" dirty="0"/>
          </a:p>
        </p:txBody>
      </p:sp>
      <p:sp>
        <p:nvSpPr>
          <p:cNvPr id="2" name="TextBox 1"/>
          <p:cNvSpPr txBox="1"/>
          <p:nvPr/>
        </p:nvSpPr>
        <p:spPr>
          <a:xfrm>
            <a:off x="6792685" y="1840676"/>
            <a:ext cx="2351315" cy="3693319"/>
          </a:xfrm>
          <a:prstGeom prst="rect">
            <a:avLst/>
          </a:prstGeom>
          <a:solidFill>
            <a:schemeClr val="bg1"/>
          </a:solidFill>
        </p:spPr>
        <p:txBody>
          <a:bodyPr wrap="square" rtlCol="0">
            <a:spAutoFit/>
          </a:bodyPr>
          <a:lstStyle/>
          <a:p>
            <a:r>
              <a:rPr lang="en-IE" dirty="0">
                <a:solidFill>
                  <a:srgbClr val="000000"/>
                </a:solidFill>
              </a:rPr>
              <a:t>‘</a:t>
            </a:r>
            <a:r>
              <a:rPr lang="en-IE" dirty="0">
                <a:solidFill>
                  <a:schemeClr val="accent1"/>
                </a:solidFill>
              </a:rPr>
              <a:t>correlated</a:t>
            </a:r>
            <a:r>
              <a:rPr lang="en-IE" dirty="0">
                <a:solidFill>
                  <a:srgbClr val="000000"/>
                </a:solidFill>
              </a:rPr>
              <a:t>’ ≠ ‘</a:t>
            </a:r>
            <a:r>
              <a:rPr lang="en-IE" dirty="0">
                <a:solidFill>
                  <a:srgbClr val="92D050"/>
                </a:solidFill>
              </a:rPr>
              <a:t>related</a:t>
            </a:r>
            <a:r>
              <a:rPr lang="en-IE" dirty="0">
                <a:solidFill>
                  <a:srgbClr val="000000"/>
                </a:solidFill>
              </a:rPr>
              <a:t>’</a:t>
            </a:r>
          </a:p>
          <a:p>
            <a:endParaRPr lang="en-IE" dirty="0"/>
          </a:p>
          <a:p>
            <a:r>
              <a:rPr lang="en-IE" dirty="0">
                <a:solidFill>
                  <a:srgbClr val="000000"/>
                </a:solidFill>
              </a:rPr>
              <a:t>‘</a:t>
            </a:r>
            <a:r>
              <a:rPr lang="en-IE" dirty="0">
                <a:solidFill>
                  <a:schemeClr val="accent1"/>
                </a:solidFill>
              </a:rPr>
              <a:t>correlated</a:t>
            </a:r>
            <a:r>
              <a:rPr lang="en-IE" dirty="0">
                <a:solidFill>
                  <a:srgbClr val="000000"/>
                </a:solidFill>
              </a:rPr>
              <a:t>’ conveys a precise statistical relationship between two variables.</a:t>
            </a:r>
          </a:p>
          <a:p>
            <a:endParaRPr lang="en-IE" dirty="0"/>
          </a:p>
          <a:p>
            <a:r>
              <a:rPr lang="en-IE" dirty="0">
                <a:solidFill>
                  <a:srgbClr val="000000"/>
                </a:solidFill>
              </a:rPr>
              <a:t>If you use ‘</a:t>
            </a:r>
            <a:r>
              <a:rPr lang="en-IE" dirty="0">
                <a:solidFill>
                  <a:schemeClr val="accent1"/>
                </a:solidFill>
              </a:rPr>
              <a:t>correlated</a:t>
            </a:r>
            <a:r>
              <a:rPr lang="en-IE" dirty="0">
                <a:solidFill>
                  <a:srgbClr val="000000"/>
                </a:solidFill>
              </a:rPr>
              <a:t>’ the reader will expect you to explain the precise nature of the variables’ relationship. </a:t>
            </a:r>
            <a:endParaRPr lang="en-US" dirty="0">
              <a:solidFill>
                <a:srgbClr val="000000"/>
              </a:solidFill>
            </a:endParaRPr>
          </a:p>
        </p:txBody>
      </p:sp>
    </p:spTree>
    <p:extLst>
      <p:ext uri="{BB962C8B-B14F-4D97-AF65-F5344CB8AC3E}">
        <p14:creationId xmlns:p14="http://schemas.microsoft.com/office/powerpoint/2010/main" val="591283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Office Theme">
  <a:themeElements>
    <a:clrScheme name="Pixel">
      <a:dk1>
        <a:srgbClr val="103154"/>
      </a:dk1>
      <a:lt1>
        <a:srgbClr val="FFFFFF"/>
      </a:lt1>
      <a:dk2>
        <a:srgbClr val="00BFC3"/>
      </a:dk2>
      <a:lt2>
        <a:srgbClr val="0096FF"/>
      </a:lt2>
      <a:accent1>
        <a:srgbClr val="FF7F01"/>
      </a:accent1>
      <a:accent2>
        <a:srgbClr val="F1B015"/>
      </a:accent2>
      <a:accent3>
        <a:srgbClr val="FBEC85"/>
      </a:accent3>
      <a:accent4>
        <a:srgbClr val="D2C2F1"/>
      </a:accent4>
      <a:accent5>
        <a:srgbClr val="DA5AF4"/>
      </a:accent5>
      <a:accent6>
        <a:srgbClr val="9D09D1"/>
      </a:accent6>
      <a:hlink>
        <a:srgbClr val="1286C9"/>
      </a:hlink>
      <a:folHlink>
        <a:srgbClr val="A8C2E7"/>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1014</TotalTime>
  <Words>2983</Words>
  <Application>Microsoft Office PowerPoint</Application>
  <PresentationFormat>Экран (4:3)</PresentationFormat>
  <Paragraphs>465</Paragraphs>
  <Slides>34</Slides>
  <Notes>15</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34</vt:i4>
      </vt:variant>
    </vt:vector>
  </HeadingPairs>
  <TitlesOfParts>
    <vt:vector size="39" baseType="lpstr">
      <vt:lpstr>Arial</vt:lpstr>
      <vt:lpstr>Arial Black</vt:lpstr>
      <vt:lpstr>Calibri</vt:lpstr>
      <vt:lpstr>Times New Roman</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khkhkhkhkhkhkhkhkhkhkhkhkhkhkhkjhkjhkj</dc:title>
  <dc:creator>Johnny Salt</dc:creator>
  <cp:lastModifiedBy>Жоламан</cp:lastModifiedBy>
  <cp:revision>86</cp:revision>
  <dcterms:created xsi:type="dcterms:W3CDTF">2013-08-08T15:33:20Z</dcterms:created>
  <dcterms:modified xsi:type="dcterms:W3CDTF">2025-11-11T05:50:43Z</dcterms:modified>
</cp:coreProperties>
</file>